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63" r:id="rId2"/>
    <p:sldId id="261" r:id="rId3"/>
    <p:sldId id="256" r:id="rId4"/>
    <p:sldId id="264" r:id="rId5"/>
    <p:sldId id="259" r:id="rId6"/>
    <p:sldId id="269" r:id="rId7"/>
    <p:sldId id="265" r:id="rId8"/>
    <p:sldId id="266" r:id="rId9"/>
    <p:sldId id="268" r:id="rId10"/>
    <p:sldId id="270" r:id="rId11"/>
    <p:sldId id="258" r:id="rId12"/>
    <p:sldId id="257" r:id="rId13"/>
    <p:sldId id="271" r:id="rId14"/>
    <p:sldId id="267" r:id="rId15"/>
    <p:sldId id="272" r:id="rId16"/>
    <p:sldId id="273" r:id="rId17"/>
    <p:sldId id="260" r:id="rId18"/>
  </p:sldIdLst>
  <p:sldSz cx="7772400" cy="10058400"/>
  <p:notesSz cx="6858000" cy="9144000"/>
  <p:embeddedFontLst>
    <p:embeddedFont>
      <p:font typeface="Calibri Light" panose="020F0302020204030204" pitchFamily="34" charset="0"/>
      <p:regular r:id="rId19"/>
      <p:italic r:id="rId20"/>
    </p:embeddedFont>
    <p:embeddedFont>
      <p:font typeface="Calibri" panose="020F0502020204030204" pitchFamily="34" charset="0"/>
      <p:regular r:id="rId21"/>
      <p:bold r:id="rId22"/>
      <p:italic r:id="rId23"/>
      <p:boldItalic r:id="rId24"/>
    </p:embeddedFont>
    <p:embeddedFont>
      <p:font typeface="Elephant" panose="02020904090505020303" pitchFamily="18" charset="0"/>
      <p:regular r:id="rId25"/>
      <p:italic r:id="rId26"/>
    </p:embeddedFont>
    <p:embeddedFont>
      <p:font typeface="Bahnschrift SemiCondensed" panose="020B0502040204020203" pitchFamily="34" charset="0"/>
      <p:regular r:id="rId27"/>
      <p:bold r:id="rId28"/>
    </p:embeddedFont>
    <p:embeddedFont>
      <p:font typeface="Bahnschrift SemiBold" panose="020B0502040204020203" pitchFamily="34" charset="0"/>
      <p:bold r:id="rId29"/>
    </p:embeddedFont>
    <p:embeddedFont>
      <p:font typeface="Berlin Sans FB Demi" panose="020E0802020502020306" pitchFamily="34" charset="0"/>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23F"/>
    <a:srgbClr val="66FFFF"/>
    <a:srgbClr val="2A2A2B"/>
    <a:srgbClr val="FFFF09"/>
    <a:srgbClr val="DFC9B3"/>
    <a:srgbClr val="F3EAE1"/>
    <a:srgbClr val="EADBCC"/>
    <a:srgbClr val="D6BA9E"/>
    <a:srgbClr val="664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0" d="100"/>
          <a:sy n="80" d="100"/>
        </p:scale>
        <p:origin x="280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2354728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125528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75493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3499208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2875132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3324955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s-ES"/>
              <a:t>Haga clic para modificar los estilos de texto del patrón</a:t>
            </a:r>
          </a:p>
        </p:txBody>
      </p:sp>
      <p:sp>
        <p:nvSpPr>
          <p:cNvPr id="4" name="Content Placeholder 3"/>
          <p:cNvSpPr>
            <a:spLocks noGrp="1"/>
          </p:cNvSpPr>
          <p:nvPr>
            <p:ph sz="half" idx="2"/>
          </p:nvPr>
        </p:nvSpPr>
        <p:spPr>
          <a:xfrm>
            <a:off x="535366" y="3674110"/>
            <a:ext cx="3288089" cy="540406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s-ES"/>
              <a:t>Haga clic para modificar los estilos de texto del patrón</a:t>
            </a:r>
          </a:p>
        </p:txBody>
      </p:sp>
      <p:sp>
        <p:nvSpPr>
          <p:cNvPr id="6" name="Content Placeholder 5"/>
          <p:cNvSpPr>
            <a:spLocks noGrp="1"/>
          </p:cNvSpPr>
          <p:nvPr>
            <p:ph sz="quarter" idx="4"/>
          </p:nvPr>
        </p:nvSpPr>
        <p:spPr>
          <a:xfrm>
            <a:off x="3934778" y="3674110"/>
            <a:ext cx="3304282" cy="540406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2069662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305538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3" name="Footer Placeholder 2"/>
          <p:cNvSpPr>
            <a:spLocks noGrp="1"/>
          </p:cNvSpPr>
          <p:nvPr>
            <p:ph type="ftr" sz="quarter" idx="11"/>
          </p:nvPr>
        </p:nvSpPr>
        <p:spPr/>
        <p:txBody>
          <a:bodyPr/>
          <a:lstStyle/>
          <a:p>
            <a:endParaRPr lang="es-CO" dirty="0"/>
          </a:p>
        </p:txBody>
      </p:sp>
      <p:sp>
        <p:nvSpPr>
          <p:cNvPr id="4" name="Slide Number Placeholder 3"/>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2260396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283998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31AF64-2DE2-4966-827F-AE1938A81C8C}" type="datetimeFigureOut">
              <a:rPr lang="es-CO" smtClean="0"/>
              <a:t>16/10/2024</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067565B6-F317-4E45-B9FB-AE583FECCA81}" type="slidenum">
              <a:rPr lang="es-CO" smtClean="0"/>
              <a:t>‹Nº›</a:t>
            </a:fld>
            <a:endParaRPr lang="es-CO" dirty="0"/>
          </a:p>
        </p:txBody>
      </p:sp>
    </p:spTree>
    <p:extLst>
      <p:ext uri="{BB962C8B-B14F-4D97-AF65-F5344CB8AC3E}">
        <p14:creationId xmlns:p14="http://schemas.microsoft.com/office/powerpoint/2010/main" val="2320548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9931AF64-2DE2-4966-827F-AE1938A81C8C}" type="datetimeFigureOut">
              <a:rPr lang="es-CO" smtClean="0"/>
              <a:t>16/10/2024</a:t>
            </a:fld>
            <a:endParaRPr lang="es-CO" dirty="0"/>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s-CO" dirty="0"/>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067565B6-F317-4E45-B9FB-AE583FECCA81}" type="slidenum">
              <a:rPr lang="es-CO" smtClean="0"/>
              <a:t>‹Nº›</a:t>
            </a:fld>
            <a:endParaRPr lang="es-CO" dirty="0"/>
          </a:p>
        </p:txBody>
      </p:sp>
    </p:spTree>
    <p:extLst>
      <p:ext uri="{BB962C8B-B14F-4D97-AF65-F5344CB8AC3E}">
        <p14:creationId xmlns:p14="http://schemas.microsoft.com/office/powerpoint/2010/main" val="4161510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8" Type="http://schemas.openxmlformats.org/officeDocument/2006/relationships/image" Target="../media/image40.jpeg"/><Relationship Id="rId3" Type="http://schemas.microsoft.com/office/2007/relationships/hdphoto" Target="../media/hdphoto2.wdp"/><Relationship Id="rId7" Type="http://schemas.openxmlformats.org/officeDocument/2006/relationships/image" Target="../media/image39.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jpeg"/><Relationship Id="rId5" Type="http://schemas.microsoft.com/office/2007/relationships/hdphoto" Target="../media/hdphoto3.wdp"/><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xmlns="" id="{BB0BEC44-91D6-4C46-9F6B-71590823895F}"/>
              </a:ext>
            </a:extLst>
          </p:cNvPr>
          <p:cNvSpPr/>
          <p:nvPr/>
        </p:nvSpPr>
        <p:spPr>
          <a:xfrm>
            <a:off x="0" y="0"/>
            <a:ext cx="7772400"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sz="1775" dirty="0"/>
          </a:p>
        </p:txBody>
      </p:sp>
      <p:sp>
        <p:nvSpPr>
          <p:cNvPr id="26" name="Rectángulo 25">
            <a:extLst>
              <a:ext uri="{FF2B5EF4-FFF2-40B4-BE49-F238E27FC236}">
                <a16:creationId xmlns:a16="http://schemas.microsoft.com/office/drawing/2014/main" xmlns="" id="{19A342B1-ED2F-4513-9268-988EEB57F3B8}"/>
              </a:ext>
            </a:extLst>
          </p:cNvPr>
          <p:cNvSpPr/>
          <p:nvPr/>
        </p:nvSpPr>
        <p:spPr>
          <a:xfrm>
            <a:off x="214178" y="49844"/>
            <a:ext cx="7208322" cy="139799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27" name="Rectángulo 26">
            <a:extLst>
              <a:ext uri="{FF2B5EF4-FFF2-40B4-BE49-F238E27FC236}">
                <a16:creationId xmlns:a16="http://schemas.microsoft.com/office/drawing/2014/main" xmlns="" id="{116E3FDC-5AC3-42B3-92DD-5A54068AD4DC}"/>
              </a:ext>
            </a:extLst>
          </p:cNvPr>
          <p:cNvSpPr/>
          <p:nvPr/>
        </p:nvSpPr>
        <p:spPr>
          <a:xfrm>
            <a:off x="4735088" y="2068953"/>
            <a:ext cx="2713329" cy="247144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cxnSp>
        <p:nvCxnSpPr>
          <p:cNvPr id="29" name="Conector recto 28">
            <a:extLst>
              <a:ext uri="{FF2B5EF4-FFF2-40B4-BE49-F238E27FC236}">
                <a16:creationId xmlns:a16="http://schemas.microsoft.com/office/drawing/2014/main" xmlns="" id="{DCCA1BCF-964F-4572-B5D0-0306E4017A04}"/>
              </a:ext>
            </a:extLst>
          </p:cNvPr>
          <p:cNvCxnSpPr/>
          <p:nvPr/>
        </p:nvCxnSpPr>
        <p:spPr>
          <a:xfrm flipV="1">
            <a:off x="239855" y="4751117"/>
            <a:ext cx="7208562" cy="9524"/>
          </a:xfrm>
          <a:prstGeom prst="line">
            <a:avLst/>
          </a:prstGeom>
          <a:ln w="76200">
            <a:solidFill>
              <a:srgbClr val="595959"/>
            </a:solidFill>
          </a:ln>
        </p:spPr>
        <p:style>
          <a:lnRef idx="1">
            <a:schemeClr val="accent1"/>
          </a:lnRef>
          <a:fillRef idx="0">
            <a:schemeClr val="accent1"/>
          </a:fillRef>
          <a:effectRef idx="0">
            <a:schemeClr val="accent1"/>
          </a:effectRef>
          <a:fontRef idx="minor">
            <a:schemeClr val="tx1"/>
          </a:fontRef>
        </p:style>
      </p:cxnSp>
      <p:sp>
        <p:nvSpPr>
          <p:cNvPr id="31" name="Rectángulo 30">
            <a:extLst>
              <a:ext uri="{FF2B5EF4-FFF2-40B4-BE49-F238E27FC236}">
                <a16:creationId xmlns:a16="http://schemas.microsoft.com/office/drawing/2014/main" xmlns="" id="{960122E8-DCCB-41C4-8395-D11783AE2313}"/>
              </a:ext>
            </a:extLst>
          </p:cNvPr>
          <p:cNvSpPr/>
          <p:nvPr/>
        </p:nvSpPr>
        <p:spPr>
          <a:xfrm>
            <a:off x="209027" y="6827522"/>
            <a:ext cx="2407192" cy="177034"/>
          </a:xfrm>
          <a:prstGeom prst="rect">
            <a:avLst/>
          </a:prstGeom>
          <a:solidFill>
            <a:srgbClr val="A33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32" name="CuadroTexto 31">
            <a:extLst>
              <a:ext uri="{FF2B5EF4-FFF2-40B4-BE49-F238E27FC236}">
                <a16:creationId xmlns:a16="http://schemas.microsoft.com/office/drawing/2014/main" xmlns="" id="{BC9660F8-38C8-4745-AC0F-5F6EB4CAC901}"/>
              </a:ext>
            </a:extLst>
          </p:cNvPr>
          <p:cNvSpPr txBox="1"/>
          <p:nvPr/>
        </p:nvSpPr>
        <p:spPr>
          <a:xfrm>
            <a:off x="413593" y="296449"/>
            <a:ext cx="6814739" cy="1008578"/>
          </a:xfrm>
          <a:prstGeom prst="rect">
            <a:avLst/>
          </a:prstGeom>
          <a:noFill/>
        </p:spPr>
        <p:txBody>
          <a:bodyPr wrap="square" rtlCol="0">
            <a:prstTxWarp prst="textPlain">
              <a:avLst/>
            </a:prstTxWarp>
            <a:spAutoFit/>
          </a:bodyPr>
          <a:lstStyle/>
          <a:p>
            <a:r>
              <a:rPr lang="es-EC" sz="4000" dirty="0" smtClean="0">
                <a:solidFill>
                  <a:schemeClr val="bg1"/>
                </a:solidFill>
                <a:latin typeface="Amasis MT Pro Black" panose="02040A04050005020304" pitchFamily="18" charset="0"/>
              </a:rPr>
              <a:t>VOCES EN ACCION</a:t>
            </a:r>
            <a:endParaRPr lang="es-EC" sz="4000" dirty="0">
              <a:solidFill>
                <a:schemeClr val="bg1"/>
              </a:solidFill>
              <a:latin typeface="Amasis MT Pro Black" panose="02040A04050005020304" pitchFamily="18" charset="0"/>
            </a:endParaRPr>
          </a:p>
        </p:txBody>
      </p:sp>
      <p:sp>
        <p:nvSpPr>
          <p:cNvPr id="35" name="CuadroTexto 34">
            <a:extLst>
              <a:ext uri="{FF2B5EF4-FFF2-40B4-BE49-F238E27FC236}">
                <a16:creationId xmlns:a16="http://schemas.microsoft.com/office/drawing/2014/main" xmlns="" id="{542A5742-CD64-45FF-897B-FB27DB3472C0}"/>
              </a:ext>
            </a:extLst>
          </p:cNvPr>
          <p:cNvSpPr txBox="1"/>
          <p:nvPr/>
        </p:nvSpPr>
        <p:spPr>
          <a:xfrm>
            <a:off x="260692" y="5099793"/>
            <a:ext cx="4892616" cy="594471"/>
          </a:xfrm>
          <a:prstGeom prst="rect">
            <a:avLst/>
          </a:prstGeom>
          <a:noFill/>
        </p:spPr>
        <p:txBody>
          <a:bodyPr wrap="square" rtlCol="0">
            <a:prstTxWarp prst="textPlain">
              <a:avLst/>
            </a:prstTxWarp>
            <a:spAutoFit/>
          </a:bodyPr>
          <a:lstStyle/>
          <a:p>
            <a:pPr algn="just"/>
            <a:r>
              <a:rPr lang="es-EC" sz="2000" b="1" dirty="0" smtClean="0">
                <a:latin typeface="Times New Roman" panose="02020603050405020304" pitchFamily="18" charset="0"/>
                <a:cs typeface="Times New Roman" panose="02020603050405020304" pitchFamily="18" charset="0"/>
              </a:rPr>
              <a:t>ECONOMIA PARA JOVENES </a:t>
            </a:r>
          </a:p>
          <a:p>
            <a:pPr algn="just"/>
            <a:r>
              <a:rPr lang="es-EC" sz="1200" b="1" dirty="0" smtClean="0">
                <a:latin typeface="Times New Roman" panose="02020603050405020304" pitchFamily="18" charset="0"/>
                <a:cs typeface="Times New Roman" panose="02020603050405020304" pitchFamily="18" charset="0"/>
              </a:rPr>
              <a:t>como empezar a invertir a los 18 </a:t>
            </a:r>
            <a:endParaRPr lang="es-EC" sz="1200" b="1" dirty="0">
              <a:latin typeface="Times New Roman" panose="02020603050405020304" pitchFamily="18" charset="0"/>
              <a:cs typeface="Times New Roman" panose="02020603050405020304" pitchFamily="18" charset="0"/>
            </a:endParaRPr>
          </a:p>
        </p:txBody>
      </p:sp>
      <p:sp>
        <p:nvSpPr>
          <p:cNvPr id="37" name="CuadroTexto 36">
            <a:extLst>
              <a:ext uri="{FF2B5EF4-FFF2-40B4-BE49-F238E27FC236}">
                <a16:creationId xmlns:a16="http://schemas.microsoft.com/office/drawing/2014/main" xmlns="" id="{D2992D72-0183-47D1-95D7-7DF2224A7A85}"/>
              </a:ext>
            </a:extLst>
          </p:cNvPr>
          <p:cNvSpPr txBox="1"/>
          <p:nvPr/>
        </p:nvSpPr>
        <p:spPr>
          <a:xfrm>
            <a:off x="209027" y="5867075"/>
            <a:ext cx="4870908" cy="830997"/>
          </a:xfrm>
          <a:prstGeom prst="rect">
            <a:avLst/>
          </a:prstGeom>
          <a:noFill/>
        </p:spPr>
        <p:txBody>
          <a:bodyPr wrap="square" rtlCol="0">
            <a:spAutoFit/>
          </a:bodyPr>
          <a:lstStyle/>
          <a:p>
            <a:pPr algn="just"/>
            <a:r>
              <a:rPr lang="es-MX" sz="1200" dirty="0" smtClean="0">
                <a:solidFill>
                  <a:srgbClr val="46423F"/>
                </a:solidFill>
                <a:latin typeface="Sanchez Regular" panose="02000000000000000000" pitchFamily="50" charset="0"/>
              </a:rPr>
              <a:t>Descubre </a:t>
            </a:r>
            <a:r>
              <a:rPr lang="es-MX" sz="1200" dirty="0">
                <a:solidFill>
                  <a:srgbClr val="46423F"/>
                </a:solidFill>
                <a:latin typeface="Sanchez Regular" panose="02000000000000000000" pitchFamily="50" charset="0"/>
              </a:rPr>
              <a:t>los primeros pasos para hacer crecer tu dinero de manera inteligente. Desde pequeñas inversiones hasta plataformas accesibles, te mostramos cómo comenzar a invertir y asegurar tu futuro financiero desde ahora.</a:t>
            </a:r>
            <a:endParaRPr lang="es-ES" sz="1200" dirty="0">
              <a:solidFill>
                <a:srgbClr val="46423F"/>
              </a:solidFill>
              <a:latin typeface="Sanchez Regular" panose="02000000000000000000" pitchFamily="50" charset="0"/>
            </a:endParaRPr>
          </a:p>
        </p:txBody>
      </p:sp>
      <p:sp>
        <p:nvSpPr>
          <p:cNvPr id="39" name="CuadroTexto 38">
            <a:extLst>
              <a:ext uri="{FF2B5EF4-FFF2-40B4-BE49-F238E27FC236}">
                <a16:creationId xmlns:a16="http://schemas.microsoft.com/office/drawing/2014/main" xmlns="" id="{4F9A68A6-BD4B-4D9D-8DC6-6413FC5B2D98}"/>
              </a:ext>
            </a:extLst>
          </p:cNvPr>
          <p:cNvSpPr txBox="1"/>
          <p:nvPr/>
        </p:nvSpPr>
        <p:spPr>
          <a:xfrm>
            <a:off x="160218" y="7143111"/>
            <a:ext cx="2631700" cy="853256"/>
          </a:xfrm>
          <a:prstGeom prst="rect">
            <a:avLst/>
          </a:prstGeom>
          <a:noFill/>
        </p:spPr>
        <p:txBody>
          <a:bodyPr wrap="square" rtlCol="0">
            <a:spAutoFit/>
          </a:bodyPr>
          <a:lstStyle/>
          <a:p>
            <a:r>
              <a:rPr lang="es-MX" sz="1600" b="1" dirty="0">
                <a:latin typeface="Amasis MT Pro Black" panose="02040A04050005020304" pitchFamily="18" charset="0"/>
              </a:rPr>
              <a:t>Deporte </a:t>
            </a:r>
            <a:r>
              <a:rPr lang="es-MX" sz="1600" b="1" dirty="0" smtClean="0">
                <a:latin typeface="Amasis MT Pro Black" panose="02040A04050005020304" pitchFamily="18" charset="0"/>
              </a:rPr>
              <a:t>y Disciplina</a:t>
            </a:r>
            <a:r>
              <a:rPr lang="es-MX" sz="1600" b="1" dirty="0">
                <a:latin typeface="Amasis MT Pro Black" panose="02040A04050005020304" pitchFamily="18" charset="0"/>
              </a:rPr>
              <a:t>: Historias de Éxito en la Juventud</a:t>
            </a:r>
            <a:endParaRPr lang="es-EC" sz="1600" b="1" dirty="0">
              <a:latin typeface="Amasis MT Pro Black" panose="02040A04050005020304" pitchFamily="18" charset="0"/>
            </a:endParaRPr>
          </a:p>
        </p:txBody>
      </p:sp>
      <p:sp>
        <p:nvSpPr>
          <p:cNvPr id="40" name="CuadroTexto 39">
            <a:extLst>
              <a:ext uri="{FF2B5EF4-FFF2-40B4-BE49-F238E27FC236}">
                <a16:creationId xmlns:a16="http://schemas.microsoft.com/office/drawing/2014/main" xmlns="" id="{5DF018CE-57CF-468C-85A0-7C2A8F6F004C}"/>
              </a:ext>
            </a:extLst>
          </p:cNvPr>
          <p:cNvSpPr txBox="1"/>
          <p:nvPr/>
        </p:nvSpPr>
        <p:spPr>
          <a:xfrm>
            <a:off x="150772" y="8003533"/>
            <a:ext cx="2641145" cy="1200329"/>
          </a:xfrm>
          <a:prstGeom prst="rect">
            <a:avLst/>
          </a:prstGeom>
          <a:noFill/>
        </p:spPr>
        <p:txBody>
          <a:bodyPr wrap="square">
            <a:spAutoFit/>
          </a:bodyPr>
          <a:lstStyle/>
          <a:p>
            <a:r>
              <a:rPr lang="es-MX" sz="1200" dirty="0"/>
              <a:t>Con solo 16 años, Lamine Yamal está dejando huella en el fútbol mundial. Descubre cómo la disciplina y el esfuerzo lo han llevado al éxito, inspirando a jóvenes a seguir sus sueños deportivos.</a:t>
            </a:r>
            <a:endParaRPr lang="es-EC" sz="1200" dirty="0"/>
          </a:p>
        </p:txBody>
      </p:sp>
      <p:sp>
        <p:nvSpPr>
          <p:cNvPr id="41" name="Rectángulo 40">
            <a:extLst>
              <a:ext uri="{FF2B5EF4-FFF2-40B4-BE49-F238E27FC236}">
                <a16:creationId xmlns:a16="http://schemas.microsoft.com/office/drawing/2014/main" xmlns="" id="{80B73C03-17DA-41DE-BB4E-64D1F1EE0F2C}"/>
              </a:ext>
            </a:extLst>
          </p:cNvPr>
          <p:cNvSpPr/>
          <p:nvPr/>
        </p:nvSpPr>
        <p:spPr>
          <a:xfrm>
            <a:off x="2921302" y="6796084"/>
            <a:ext cx="4586713" cy="23991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42" name="CuadroTexto 41">
            <a:extLst>
              <a:ext uri="{FF2B5EF4-FFF2-40B4-BE49-F238E27FC236}">
                <a16:creationId xmlns:a16="http://schemas.microsoft.com/office/drawing/2014/main" xmlns="" id="{7C4AE2D0-DF0B-4CA6-80BF-6B1489774272}"/>
              </a:ext>
            </a:extLst>
          </p:cNvPr>
          <p:cNvSpPr txBox="1"/>
          <p:nvPr/>
        </p:nvSpPr>
        <p:spPr>
          <a:xfrm>
            <a:off x="3282984" y="7005648"/>
            <a:ext cx="4698443" cy="400110"/>
          </a:xfrm>
          <a:prstGeom prst="rect">
            <a:avLst/>
          </a:prstGeom>
          <a:noFill/>
        </p:spPr>
        <p:txBody>
          <a:bodyPr wrap="square" rtlCol="0">
            <a:spAutoFit/>
          </a:bodyPr>
          <a:lstStyle/>
          <a:p>
            <a:r>
              <a:rPr lang="es-ES" sz="2000" b="1" dirty="0">
                <a:latin typeface="Amasis MT Pro Black" panose="02040A04050005020304" pitchFamily="18" charset="0"/>
              </a:rPr>
              <a:t>SUPERACION PERSONAL  </a:t>
            </a:r>
            <a:endParaRPr lang="es-EC" sz="2000" b="1" dirty="0">
              <a:latin typeface="Amasis MT Pro Black" panose="02040A04050005020304" pitchFamily="18" charset="0"/>
            </a:endParaRPr>
          </a:p>
        </p:txBody>
      </p:sp>
      <p:sp>
        <p:nvSpPr>
          <p:cNvPr id="43" name="CuadroTexto 42">
            <a:extLst>
              <a:ext uri="{FF2B5EF4-FFF2-40B4-BE49-F238E27FC236}">
                <a16:creationId xmlns:a16="http://schemas.microsoft.com/office/drawing/2014/main" xmlns="" id="{48B8C9ED-488C-4E3B-B064-72C187594375}"/>
              </a:ext>
            </a:extLst>
          </p:cNvPr>
          <p:cNvSpPr txBox="1"/>
          <p:nvPr/>
        </p:nvSpPr>
        <p:spPr>
          <a:xfrm>
            <a:off x="2988322" y="7593279"/>
            <a:ext cx="4587671" cy="1015663"/>
          </a:xfrm>
          <a:prstGeom prst="rect">
            <a:avLst/>
          </a:prstGeom>
          <a:noFill/>
          <a:ln>
            <a:solidFill>
              <a:schemeClr val="accent6">
                <a:lumMod val="75000"/>
              </a:schemeClr>
            </a:solidFill>
          </a:ln>
        </p:spPr>
        <p:txBody>
          <a:bodyPr wrap="square">
            <a:spAutoFit/>
          </a:bodyPr>
          <a:lstStyle/>
          <a:p>
            <a:pPr algn="just"/>
            <a:r>
              <a:rPr lang="es-MX" sz="1200" dirty="0"/>
              <a:t>Claves para el Crecimiento Mental y Emocional Aprende cómo fortalecer tu mente, gestionar emociones y enfrentar desafíos con confianza. Descubre herramientas para alcanzar tu máximo potencial desde hoy.</a:t>
            </a:r>
            <a:endParaRPr lang="es-EC" sz="1200" dirty="0"/>
          </a:p>
          <a:p>
            <a:pPr algn="just"/>
            <a:endParaRPr lang="es-EC" sz="1200" dirty="0"/>
          </a:p>
        </p:txBody>
      </p:sp>
      <p:sp>
        <p:nvSpPr>
          <p:cNvPr id="46" name="Rectángulo 45">
            <a:extLst>
              <a:ext uri="{FF2B5EF4-FFF2-40B4-BE49-F238E27FC236}">
                <a16:creationId xmlns:a16="http://schemas.microsoft.com/office/drawing/2014/main" xmlns="" id="{960122E8-DCCB-41C4-8395-D11783AE2313}"/>
              </a:ext>
            </a:extLst>
          </p:cNvPr>
          <p:cNvSpPr/>
          <p:nvPr/>
        </p:nvSpPr>
        <p:spPr>
          <a:xfrm>
            <a:off x="209027" y="1447840"/>
            <a:ext cx="4613156" cy="3408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Erwin Dynamics</a:t>
            </a:r>
            <a:endParaRPr lang="es-EC" dirty="0"/>
          </a:p>
        </p:txBody>
      </p:sp>
      <p:sp>
        <p:nvSpPr>
          <p:cNvPr id="49" name="Rectángulo 48">
            <a:extLst>
              <a:ext uri="{FF2B5EF4-FFF2-40B4-BE49-F238E27FC236}">
                <a16:creationId xmlns:a16="http://schemas.microsoft.com/office/drawing/2014/main" xmlns="" id="{960122E8-DCCB-41C4-8395-D11783AE2313}"/>
              </a:ext>
            </a:extLst>
          </p:cNvPr>
          <p:cNvSpPr/>
          <p:nvPr/>
        </p:nvSpPr>
        <p:spPr>
          <a:xfrm>
            <a:off x="4835991" y="1455428"/>
            <a:ext cx="2595407" cy="347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dirty="0" smtClean="0">
                <a:solidFill>
                  <a:srgbClr val="92D050"/>
                </a:solidFill>
              </a:rPr>
              <a:t>16/10/2024</a:t>
            </a:r>
            <a:endParaRPr lang="es-EC" dirty="0">
              <a:solidFill>
                <a:schemeClr val="tx1"/>
              </a:solidFill>
            </a:endParaRPr>
          </a:p>
        </p:txBody>
      </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175" y="2062935"/>
            <a:ext cx="4495234" cy="2462410"/>
          </a:xfrm>
          <a:prstGeom prst="rect">
            <a:avLst/>
          </a:prstGeom>
        </p:spPr>
      </p:pic>
      <p:sp>
        <p:nvSpPr>
          <p:cNvPr id="51" name="CuadroTexto 50">
            <a:extLst>
              <a:ext uri="{FF2B5EF4-FFF2-40B4-BE49-F238E27FC236}">
                <a16:creationId xmlns:a16="http://schemas.microsoft.com/office/drawing/2014/main" xmlns="" id="{D54EE731-7C99-44F8-B2E7-54CB699206BC}"/>
              </a:ext>
            </a:extLst>
          </p:cNvPr>
          <p:cNvSpPr txBox="1"/>
          <p:nvPr/>
        </p:nvSpPr>
        <p:spPr>
          <a:xfrm>
            <a:off x="4821886" y="2223434"/>
            <a:ext cx="2539731" cy="954107"/>
          </a:xfrm>
          <a:prstGeom prst="rect">
            <a:avLst/>
          </a:prstGeom>
          <a:noFill/>
        </p:spPr>
        <p:txBody>
          <a:bodyPr wrap="square" rtlCol="0">
            <a:spAutoFit/>
          </a:bodyPr>
          <a:lstStyle/>
          <a:p>
            <a:pPr algn="just"/>
            <a:r>
              <a:rPr lang="es-EC" sz="2800" dirty="0" smtClean="0">
                <a:solidFill>
                  <a:schemeClr val="bg1"/>
                </a:solidFill>
              </a:rPr>
              <a:t>GENERACIÓN DE CAMBIO:</a:t>
            </a:r>
          </a:p>
        </p:txBody>
      </p:sp>
      <p:sp>
        <p:nvSpPr>
          <p:cNvPr id="52" name="CuadroTexto 51">
            <a:extLst>
              <a:ext uri="{FF2B5EF4-FFF2-40B4-BE49-F238E27FC236}">
                <a16:creationId xmlns:a16="http://schemas.microsoft.com/office/drawing/2014/main" xmlns="" id="{D54EE731-7C99-44F8-B2E7-54CB699206BC}"/>
              </a:ext>
            </a:extLst>
          </p:cNvPr>
          <p:cNvSpPr txBox="1"/>
          <p:nvPr/>
        </p:nvSpPr>
        <p:spPr>
          <a:xfrm>
            <a:off x="4835991" y="3131817"/>
            <a:ext cx="2290106" cy="954107"/>
          </a:xfrm>
          <a:prstGeom prst="rect">
            <a:avLst/>
          </a:prstGeom>
          <a:noFill/>
        </p:spPr>
        <p:txBody>
          <a:bodyPr wrap="square" rtlCol="0">
            <a:spAutoFit/>
          </a:bodyPr>
          <a:lstStyle/>
          <a:p>
            <a:pPr algn="just"/>
            <a:r>
              <a:rPr lang="es-EC" sz="1400" dirty="0" smtClean="0">
                <a:solidFill>
                  <a:schemeClr val="bg1"/>
                </a:solidFill>
              </a:rPr>
              <a:t>Los jóvenes están</a:t>
            </a:r>
          </a:p>
          <a:p>
            <a:pPr algn="just"/>
            <a:r>
              <a:rPr lang="es-EC" sz="1400" dirty="0" smtClean="0">
                <a:solidFill>
                  <a:schemeClr val="bg1"/>
                </a:solidFill>
              </a:rPr>
              <a:t>revolucionando el mundo</a:t>
            </a:r>
          </a:p>
          <a:p>
            <a:pPr algn="just"/>
            <a:r>
              <a:rPr lang="es-EC" sz="1400" dirty="0" smtClean="0">
                <a:solidFill>
                  <a:schemeClr val="bg1"/>
                </a:solidFill>
              </a:rPr>
              <a:t>del emprendimiento </a:t>
            </a:r>
          </a:p>
          <a:p>
            <a:pPr algn="just"/>
            <a:r>
              <a:rPr lang="es-EC" sz="1400" dirty="0" smtClean="0">
                <a:solidFill>
                  <a:schemeClr val="bg1"/>
                </a:solidFill>
              </a:rPr>
              <a:t>y la superación personal </a:t>
            </a:r>
            <a:endParaRPr lang="es-EC" sz="1400" dirty="0">
              <a:solidFill>
                <a:schemeClr val="bg1"/>
              </a:solidFill>
            </a:endParaRPr>
          </a:p>
        </p:txBody>
      </p:sp>
      <p:pic>
        <p:nvPicPr>
          <p:cNvPr id="53" name="Imagen 52"/>
          <p:cNvPicPr>
            <a:picLocks noChangeAspect="1"/>
          </p:cNvPicPr>
          <p:nvPr/>
        </p:nvPicPr>
        <p:blipFill rotWithShape="1">
          <a:blip r:embed="rId3" cstate="print">
            <a:extLst>
              <a:ext uri="{28A0092B-C50C-407E-A947-70E740481C1C}">
                <a14:useLocalDpi xmlns:a14="http://schemas.microsoft.com/office/drawing/2010/main" val="0"/>
              </a:ext>
            </a:extLst>
          </a:blip>
          <a:srcRect l="-1186" t="394" r="2833" b="40652"/>
          <a:stretch/>
        </p:blipFill>
        <p:spPr>
          <a:xfrm>
            <a:off x="5414121" y="4973411"/>
            <a:ext cx="2076239" cy="1731954"/>
          </a:xfrm>
          <a:prstGeom prst="rect">
            <a:avLst/>
          </a:prstGeom>
        </p:spPr>
      </p:pic>
      <p:cxnSp>
        <p:nvCxnSpPr>
          <p:cNvPr id="56" name="Conector recto 55">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68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Imagen de Story Pin"/>
          <p:cNvPicPr>
            <a:picLocks noChangeAspect="1" noChangeArrowheads="1"/>
          </p:cNvPicPr>
          <p:nvPr/>
        </p:nvPicPr>
        <p:blipFill rotWithShape="1">
          <a:blip r:embed="rId2">
            <a:extLst>
              <a:ext uri="{28A0092B-C50C-407E-A947-70E740481C1C}">
                <a14:useLocalDpi xmlns:a14="http://schemas.microsoft.com/office/drawing/2010/main" val="0"/>
              </a:ext>
            </a:extLst>
          </a:blip>
          <a:srcRect t="17995"/>
          <a:stretch/>
        </p:blipFill>
        <p:spPr bwMode="auto">
          <a:xfrm>
            <a:off x="0" y="0"/>
            <a:ext cx="7772400" cy="10216775"/>
          </a:xfrm>
          <a:prstGeom prst="rect">
            <a:avLst/>
          </a:prstGeom>
          <a:noFill/>
          <a:extLst>
            <a:ext uri="{909E8E84-426E-40DD-AFC4-6F175D3DCCD1}">
              <a14:hiddenFill xmlns:a14="http://schemas.microsoft.com/office/drawing/2010/main">
                <a:solidFill>
                  <a:srgbClr val="FFFFFF"/>
                </a:solidFill>
              </a14:hiddenFill>
            </a:ext>
          </a:extLst>
        </p:spPr>
      </p:pic>
      <p:sp>
        <p:nvSpPr>
          <p:cNvPr id="2" name="Triángulo isósceles 1"/>
          <p:cNvSpPr/>
          <p:nvPr/>
        </p:nvSpPr>
        <p:spPr>
          <a:xfrm rot="199975">
            <a:off x="-200733" y="4275416"/>
            <a:ext cx="7917294" cy="6169920"/>
          </a:xfrm>
          <a:custGeom>
            <a:avLst/>
            <a:gdLst>
              <a:gd name="connsiteX0" fmla="*/ 0 w 2380593"/>
              <a:gd name="connsiteY0" fmla="*/ 2412124 h 2412124"/>
              <a:gd name="connsiteX1" fmla="*/ 1190297 w 2380593"/>
              <a:gd name="connsiteY1" fmla="*/ 0 h 2412124"/>
              <a:gd name="connsiteX2" fmla="*/ 2380593 w 2380593"/>
              <a:gd name="connsiteY2" fmla="*/ 2412124 h 2412124"/>
              <a:gd name="connsiteX3" fmla="*/ 0 w 2380593"/>
              <a:gd name="connsiteY3" fmla="*/ 2412124 h 2412124"/>
              <a:gd name="connsiteX0" fmla="*/ 86642 w 2467235"/>
              <a:gd name="connsiteY0" fmla="*/ 2922912 h 2922912"/>
              <a:gd name="connsiteX1" fmla="*/ 0 w 2467235"/>
              <a:gd name="connsiteY1" fmla="*/ 0 h 2922912"/>
              <a:gd name="connsiteX2" fmla="*/ 2467235 w 2467235"/>
              <a:gd name="connsiteY2" fmla="*/ 2922912 h 2922912"/>
              <a:gd name="connsiteX3" fmla="*/ 86642 w 2467235"/>
              <a:gd name="connsiteY3" fmla="*/ 2922912 h 2922912"/>
              <a:gd name="connsiteX0" fmla="*/ 182892 w 2467235"/>
              <a:gd name="connsiteY0" fmla="*/ 2948955 h 2948955"/>
              <a:gd name="connsiteX1" fmla="*/ 0 w 2467235"/>
              <a:gd name="connsiteY1" fmla="*/ 0 h 2948955"/>
              <a:gd name="connsiteX2" fmla="*/ 2467235 w 2467235"/>
              <a:gd name="connsiteY2" fmla="*/ 2922912 h 2948955"/>
              <a:gd name="connsiteX3" fmla="*/ 182892 w 2467235"/>
              <a:gd name="connsiteY3" fmla="*/ 2948955 h 2948955"/>
              <a:gd name="connsiteX0" fmla="*/ 182892 w 3943121"/>
              <a:gd name="connsiteY0" fmla="*/ 2948955 h 2948955"/>
              <a:gd name="connsiteX1" fmla="*/ 0 w 3943121"/>
              <a:gd name="connsiteY1" fmla="*/ 0 h 2948955"/>
              <a:gd name="connsiteX2" fmla="*/ 3943121 w 3943121"/>
              <a:gd name="connsiteY2" fmla="*/ 2774792 h 2948955"/>
              <a:gd name="connsiteX3" fmla="*/ 182892 w 3943121"/>
              <a:gd name="connsiteY3" fmla="*/ 2948955 h 2948955"/>
              <a:gd name="connsiteX0" fmla="*/ 182892 w 7916359"/>
              <a:gd name="connsiteY0" fmla="*/ 2948955 h 2948955"/>
              <a:gd name="connsiteX1" fmla="*/ 0 w 7916359"/>
              <a:gd name="connsiteY1" fmla="*/ 0 h 2948955"/>
              <a:gd name="connsiteX2" fmla="*/ 7916359 w 7916359"/>
              <a:gd name="connsiteY2" fmla="*/ 2710458 h 2948955"/>
              <a:gd name="connsiteX3" fmla="*/ 182892 w 7916359"/>
              <a:gd name="connsiteY3" fmla="*/ 2948955 h 2948955"/>
              <a:gd name="connsiteX0" fmla="*/ 358170 w 8091637"/>
              <a:gd name="connsiteY0" fmla="*/ 2944107 h 2944107"/>
              <a:gd name="connsiteX1" fmla="*/ 0 w 8091637"/>
              <a:gd name="connsiteY1" fmla="*/ 0 h 2944107"/>
              <a:gd name="connsiteX2" fmla="*/ 8091637 w 8091637"/>
              <a:gd name="connsiteY2" fmla="*/ 2705610 h 2944107"/>
              <a:gd name="connsiteX3" fmla="*/ 358170 w 8091637"/>
              <a:gd name="connsiteY3" fmla="*/ 2944107 h 2944107"/>
              <a:gd name="connsiteX0" fmla="*/ 375033 w 8108500"/>
              <a:gd name="connsiteY0" fmla="*/ 2951234 h 2951234"/>
              <a:gd name="connsiteX1" fmla="*/ 0 w 8108500"/>
              <a:gd name="connsiteY1" fmla="*/ 0 h 2951234"/>
              <a:gd name="connsiteX2" fmla="*/ 8108500 w 8108500"/>
              <a:gd name="connsiteY2" fmla="*/ 2712737 h 2951234"/>
              <a:gd name="connsiteX3" fmla="*/ 375033 w 8108500"/>
              <a:gd name="connsiteY3" fmla="*/ 2951234 h 2951234"/>
              <a:gd name="connsiteX0" fmla="*/ 375033 w 8108500"/>
              <a:gd name="connsiteY0" fmla="*/ 2951234 h 2951234"/>
              <a:gd name="connsiteX1" fmla="*/ 0 w 8108500"/>
              <a:gd name="connsiteY1" fmla="*/ 0 h 2951234"/>
              <a:gd name="connsiteX2" fmla="*/ 8108500 w 8108500"/>
              <a:gd name="connsiteY2" fmla="*/ 2712737 h 2951234"/>
              <a:gd name="connsiteX3" fmla="*/ 375033 w 8108500"/>
              <a:gd name="connsiteY3" fmla="*/ 2951234 h 2951234"/>
              <a:gd name="connsiteX0" fmla="*/ 375033 w 8237831"/>
              <a:gd name="connsiteY0" fmla="*/ 2951234 h 2951234"/>
              <a:gd name="connsiteX1" fmla="*/ 0 w 8237831"/>
              <a:gd name="connsiteY1" fmla="*/ 0 h 2951234"/>
              <a:gd name="connsiteX2" fmla="*/ 8237831 w 8237831"/>
              <a:gd name="connsiteY2" fmla="*/ 2724348 h 2951234"/>
              <a:gd name="connsiteX3" fmla="*/ 375033 w 8237831"/>
              <a:gd name="connsiteY3" fmla="*/ 2951234 h 2951234"/>
              <a:gd name="connsiteX0" fmla="*/ 375033 w 8156302"/>
              <a:gd name="connsiteY0" fmla="*/ 2951234 h 2951234"/>
              <a:gd name="connsiteX1" fmla="*/ 0 w 8156302"/>
              <a:gd name="connsiteY1" fmla="*/ 0 h 2951234"/>
              <a:gd name="connsiteX2" fmla="*/ 8156302 w 8156302"/>
              <a:gd name="connsiteY2" fmla="*/ 2711415 h 2951234"/>
              <a:gd name="connsiteX3" fmla="*/ 375033 w 8156302"/>
              <a:gd name="connsiteY3" fmla="*/ 2951234 h 2951234"/>
              <a:gd name="connsiteX0" fmla="*/ 375033 w 8094421"/>
              <a:gd name="connsiteY0" fmla="*/ 2951234 h 2951234"/>
              <a:gd name="connsiteX1" fmla="*/ 0 w 8094421"/>
              <a:gd name="connsiteY1" fmla="*/ 0 h 2951234"/>
              <a:gd name="connsiteX2" fmla="*/ 8094420 w 8094421"/>
              <a:gd name="connsiteY2" fmla="*/ 2728314 h 2951234"/>
              <a:gd name="connsiteX3" fmla="*/ 375033 w 8094421"/>
              <a:gd name="connsiteY3" fmla="*/ 2951234 h 2951234"/>
              <a:gd name="connsiteX0" fmla="*/ 296288 w 8015675"/>
              <a:gd name="connsiteY0" fmla="*/ 2961005 h 2961005"/>
              <a:gd name="connsiteX1" fmla="*/ 0 w 8015675"/>
              <a:gd name="connsiteY1" fmla="*/ 0 h 2961005"/>
              <a:gd name="connsiteX2" fmla="*/ 8015675 w 8015675"/>
              <a:gd name="connsiteY2" fmla="*/ 2738085 h 2961005"/>
              <a:gd name="connsiteX3" fmla="*/ 296288 w 8015675"/>
              <a:gd name="connsiteY3" fmla="*/ 2961005 h 2961005"/>
              <a:gd name="connsiteX0" fmla="*/ 395606 w 8015675"/>
              <a:gd name="connsiteY0" fmla="*/ 2988633 h 2988633"/>
              <a:gd name="connsiteX1" fmla="*/ 0 w 8015675"/>
              <a:gd name="connsiteY1" fmla="*/ 0 h 2988633"/>
              <a:gd name="connsiteX2" fmla="*/ 8015675 w 8015675"/>
              <a:gd name="connsiteY2" fmla="*/ 2738085 h 2988633"/>
              <a:gd name="connsiteX3" fmla="*/ 395606 w 8015675"/>
              <a:gd name="connsiteY3" fmla="*/ 2988633 h 2988633"/>
              <a:gd name="connsiteX0" fmla="*/ 360953 w 8015675"/>
              <a:gd name="connsiteY0" fmla="*/ 2966811 h 2966811"/>
              <a:gd name="connsiteX1" fmla="*/ 0 w 8015675"/>
              <a:gd name="connsiteY1" fmla="*/ 0 h 2966811"/>
              <a:gd name="connsiteX2" fmla="*/ 8015675 w 8015675"/>
              <a:gd name="connsiteY2" fmla="*/ 2738085 h 2966811"/>
              <a:gd name="connsiteX3" fmla="*/ 360953 w 8015675"/>
              <a:gd name="connsiteY3" fmla="*/ 2966811 h 2966811"/>
            </a:gdLst>
            <a:ahLst/>
            <a:cxnLst>
              <a:cxn ang="0">
                <a:pos x="connsiteX0" y="connsiteY0"/>
              </a:cxn>
              <a:cxn ang="0">
                <a:pos x="connsiteX1" y="connsiteY1"/>
              </a:cxn>
              <a:cxn ang="0">
                <a:pos x="connsiteX2" y="connsiteY2"/>
              </a:cxn>
              <a:cxn ang="0">
                <a:pos x="connsiteX3" y="connsiteY3"/>
              </a:cxn>
            </a:cxnLst>
            <a:rect l="l" t="t" r="r" b="b"/>
            <a:pathLst>
              <a:path w="8015675" h="2966811">
                <a:moveTo>
                  <a:pt x="360953" y="2966811"/>
                </a:moveTo>
                <a:lnTo>
                  <a:pt x="0" y="0"/>
                </a:lnTo>
                <a:lnTo>
                  <a:pt x="8015675" y="2738085"/>
                </a:lnTo>
                <a:lnTo>
                  <a:pt x="360953" y="2966811"/>
                </a:lnTo>
                <a:close/>
              </a:path>
            </a:pathLst>
          </a:cu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276" name="Picture 12" descr="https://sportrenders.com/wp-content/uploads/2023/06/Sport-Render-Gavi-Barca-Imagen-Recortada-sin-fondo-Sport-Ren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511" y="-526107"/>
            <a:ext cx="8592207" cy="10742882"/>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rot="3005315">
            <a:off x="-962724" y="6554690"/>
            <a:ext cx="6021464" cy="1311065"/>
          </a:xfrm>
          <a:prstGeom prst="rect">
            <a:avLst/>
          </a:prstGeom>
        </p:spPr>
        <p:txBody>
          <a:bodyPr wrap="square">
            <a:spAutoFit/>
          </a:bodyPr>
          <a:lstStyle/>
          <a:p>
            <a:pPr algn="ctr">
              <a:lnSpc>
                <a:spcPts val="3000"/>
              </a:lnSpc>
            </a:pPr>
            <a:r>
              <a:rPr lang="es-MX" sz="2000" dirty="0">
                <a:solidFill>
                  <a:srgbClr val="FFFF00"/>
                </a:solidFill>
              </a:rPr>
              <a:t>"</a:t>
            </a:r>
            <a:r>
              <a:rPr lang="es-MX" sz="4400" dirty="0">
                <a:solidFill>
                  <a:srgbClr val="FFFF00"/>
                </a:solidFill>
                <a:latin typeface="Elephant" panose="02020904090505020303" pitchFamily="18" charset="0"/>
              </a:rPr>
              <a:t>Camino a la Grandeza: De la Calle a la Liga</a:t>
            </a:r>
            <a:r>
              <a:rPr lang="es-MX" sz="2000" dirty="0">
                <a:solidFill>
                  <a:srgbClr val="FFFF00"/>
                </a:solidFill>
              </a:rPr>
              <a:t>"</a:t>
            </a:r>
            <a:endParaRPr lang="es-CO" sz="2000" dirty="0">
              <a:solidFill>
                <a:srgbClr val="FFFF00"/>
              </a:solidFill>
              <a:latin typeface="Sanchez Regular" panose="02000000000000000000" pitchFamily="50" charset="0"/>
            </a:endParaRPr>
          </a:p>
        </p:txBody>
      </p:sp>
      <p:sp>
        <p:nvSpPr>
          <p:cNvPr id="14" name="Rectángulo 13"/>
          <p:cNvSpPr/>
          <p:nvPr/>
        </p:nvSpPr>
        <p:spPr>
          <a:xfrm>
            <a:off x="-896000" y="9349278"/>
            <a:ext cx="4877203" cy="729495"/>
          </a:xfrm>
          <a:prstGeom prst="rect">
            <a:avLst/>
          </a:prstGeom>
        </p:spPr>
        <p:txBody>
          <a:bodyPr wrap="square">
            <a:spAutoFit/>
          </a:bodyPr>
          <a:lstStyle/>
          <a:p>
            <a:pPr algn="ctr">
              <a:lnSpc>
                <a:spcPts val="5500"/>
              </a:lnSpc>
            </a:pPr>
            <a:r>
              <a:rPr lang="es-MX" dirty="0" smtClean="0">
                <a:solidFill>
                  <a:srgbClr val="FFFF00"/>
                </a:solidFill>
              </a:rPr>
              <a:t>"</a:t>
            </a:r>
            <a:r>
              <a:rPr lang="es-MX" sz="2800" b="1" dirty="0">
                <a:solidFill>
                  <a:schemeClr val="bg1"/>
                </a:solidFill>
                <a:latin typeface="Times New Roman" panose="02020603050405020304" pitchFamily="18" charset="0"/>
                <a:cs typeface="Times New Roman" panose="02020603050405020304" pitchFamily="18" charset="0"/>
              </a:rPr>
              <a:t>Erwin Dynamics</a:t>
            </a:r>
          </a:p>
        </p:txBody>
      </p:sp>
    </p:spTree>
    <p:extLst>
      <p:ext uri="{BB962C8B-B14F-4D97-AF65-F5344CB8AC3E}">
        <p14:creationId xmlns:p14="http://schemas.microsoft.com/office/powerpoint/2010/main" val="197900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xmlns="" id="{1738F71F-9263-4F94-A031-2946D624F518}"/>
              </a:ext>
            </a:extLst>
          </p:cNvPr>
          <p:cNvSpPr/>
          <p:nvPr/>
        </p:nvSpPr>
        <p:spPr>
          <a:xfrm>
            <a:off x="0" y="0"/>
            <a:ext cx="7772400"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cxnSp>
        <p:nvCxnSpPr>
          <p:cNvPr id="16" name="Conector recto 15">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xmlns="" id="{5E38652C-F860-418E-84D7-BE11FD83F9C0}"/>
              </a:ext>
            </a:extLst>
          </p:cNvPr>
          <p:cNvCxnSpPr>
            <a:cxnSpLocks/>
          </p:cNvCxnSpPr>
          <p:nvPr/>
        </p:nvCxnSpPr>
        <p:spPr>
          <a:xfrm>
            <a:off x="307976" y="326029"/>
            <a:ext cx="3596578" cy="1"/>
          </a:xfrm>
          <a:prstGeom prst="line">
            <a:avLst/>
          </a:prstGeom>
          <a:ln w="38100">
            <a:solidFill>
              <a:srgbClr val="46423F"/>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xmlns="" id="{9F5ED062-2C3C-4E77-9736-3DA8FFD89AFD}"/>
              </a:ext>
            </a:extLst>
          </p:cNvPr>
          <p:cNvSpPr txBox="1"/>
          <p:nvPr/>
        </p:nvSpPr>
        <p:spPr>
          <a:xfrm>
            <a:off x="260063" y="2226640"/>
            <a:ext cx="3692404" cy="4154984"/>
          </a:xfrm>
          <a:prstGeom prst="rect">
            <a:avLst/>
          </a:prstGeom>
          <a:noFill/>
        </p:spPr>
        <p:txBody>
          <a:bodyPr wrap="square" rtlCol="0">
            <a:spAutoFit/>
          </a:bodyPr>
          <a:lstStyle/>
          <a:p>
            <a:pPr algn="just"/>
            <a:r>
              <a:rPr lang="es-MX" sz="1200" dirty="0">
                <a:latin typeface="Sanchez Regular" panose="02000000000000000000"/>
              </a:rPr>
              <a:t>E</a:t>
            </a:r>
            <a:r>
              <a:rPr lang="es-MX" sz="1200" dirty="0" smtClean="0">
                <a:latin typeface="Sanchez Regular" panose="02000000000000000000"/>
              </a:rPr>
              <a:t>ntrenadores </a:t>
            </a:r>
            <a:r>
              <a:rPr lang="es-MX" sz="1200" dirty="0">
                <a:latin typeface="Sanchez Regular" panose="02000000000000000000"/>
              </a:rPr>
              <a:t>discuten la importancia de dominar los fundamentos técnicos de cada deporte, como el control del balón en fútbol, el tiro preciso en baloncesto o la técnica de golpeo en béisbol</a:t>
            </a:r>
            <a:r>
              <a:rPr lang="es-MX" sz="1200" dirty="0" smtClean="0">
                <a:latin typeface="Sanchez Regular" panose="02000000000000000000"/>
              </a:rPr>
              <a:t>.</a:t>
            </a:r>
          </a:p>
          <a:p>
            <a:pPr algn="just"/>
            <a:endParaRPr lang="es-MX" sz="1200" dirty="0">
              <a:solidFill>
                <a:srgbClr val="46423F"/>
              </a:solidFill>
              <a:latin typeface="Sanchez Regular" panose="02000000000000000000"/>
            </a:endParaRPr>
          </a:p>
          <a:p>
            <a:pPr algn="just"/>
            <a:r>
              <a:rPr lang="es-MX" sz="2000" b="1" dirty="0"/>
              <a:t>La Importancia de la Velocidad y </a:t>
            </a:r>
            <a:r>
              <a:rPr lang="es-MX" sz="2000" b="1" dirty="0" smtClean="0"/>
              <a:t>Agilidad</a:t>
            </a:r>
          </a:p>
          <a:p>
            <a:pPr algn="just"/>
            <a:endParaRPr lang="es-MX" sz="2000" b="1" dirty="0">
              <a:solidFill>
                <a:srgbClr val="46423F"/>
              </a:solidFill>
              <a:latin typeface="Sanchez Regular" panose="02000000000000000000"/>
            </a:endParaRPr>
          </a:p>
          <a:p>
            <a:pPr algn="just"/>
            <a:r>
              <a:rPr lang="es-MX" sz="1200" dirty="0" smtClean="0">
                <a:latin typeface="Sanchez Regular" panose="02000000000000000000"/>
              </a:rPr>
              <a:t>La velocidad y la agilidad son dos de las habilidades más críticas en el rendimiento deportivo, desde el fútbol y el baloncesto hasta el atletismo y el tenis. No solo se trata de correr rápido, sino de moverse con eficiencia, cambiar de dirección en fracciones de segundo y mantener el control del cuerpo en situaciones de alta presión. </a:t>
            </a:r>
          </a:p>
          <a:p>
            <a:pPr algn="just"/>
            <a:r>
              <a:rPr lang="es-MX" sz="1200" dirty="0" smtClean="0">
                <a:latin typeface="Sanchez Regular" panose="02000000000000000000"/>
              </a:rPr>
              <a:t>A continuación, compartimos algunos</a:t>
            </a:r>
          </a:p>
          <a:p>
            <a:pPr algn="just"/>
            <a:r>
              <a:rPr lang="es-MX" sz="1200" dirty="0" smtClean="0">
                <a:latin typeface="Sanchez Regular" panose="02000000000000000000"/>
              </a:rPr>
              <a:t> consejos de expertos y entrenadores sobre cómo desarrollar estas habilidades esenciales</a:t>
            </a:r>
            <a:endParaRPr lang="es-CO" sz="1200" b="1" dirty="0">
              <a:solidFill>
                <a:srgbClr val="46423F"/>
              </a:solidFill>
              <a:latin typeface="Sanchez Regular" panose="02000000000000000000"/>
            </a:endParaRPr>
          </a:p>
        </p:txBody>
      </p:sp>
      <p:sp>
        <p:nvSpPr>
          <p:cNvPr id="31" name="CuadroTexto 30">
            <a:extLst>
              <a:ext uri="{FF2B5EF4-FFF2-40B4-BE49-F238E27FC236}">
                <a16:creationId xmlns:a16="http://schemas.microsoft.com/office/drawing/2014/main" xmlns="" id="{4A900C0C-1BAB-48D8-8127-CD4B1739C7B1}"/>
              </a:ext>
            </a:extLst>
          </p:cNvPr>
          <p:cNvSpPr txBox="1"/>
          <p:nvPr/>
        </p:nvSpPr>
        <p:spPr>
          <a:xfrm>
            <a:off x="4163004" y="5742134"/>
            <a:ext cx="3464392" cy="1384995"/>
          </a:xfrm>
          <a:prstGeom prst="rect">
            <a:avLst/>
          </a:prstGeom>
          <a:noFill/>
        </p:spPr>
        <p:txBody>
          <a:bodyPr wrap="square" rtlCol="0">
            <a:spAutoFit/>
          </a:bodyPr>
          <a:lstStyle/>
          <a:p>
            <a:pPr algn="just"/>
            <a:r>
              <a:rPr lang="es-MX" sz="1200" b="1" dirty="0" err="1" smtClean="0"/>
              <a:t>Sprints</a:t>
            </a:r>
            <a:r>
              <a:rPr lang="es-MX" sz="1200" b="1" dirty="0" smtClean="0"/>
              <a:t> </a:t>
            </a:r>
            <a:r>
              <a:rPr lang="es-MX" sz="1200" b="1" dirty="0"/>
              <a:t>cortos (20-40 metros)</a:t>
            </a:r>
            <a:r>
              <a:rPr lang="es-MX" sz="1200" dirty="0"/>
              <a:t>: Corre a máxima velocidad durante 20-40 metros y descansa 30-60 segundos entre cada sprint. Realiza de 6 a 8 series</a:t>
            </a:r>
            <a:r>
              <a:rPr lang="es-MX" sz="1200" dirty="0" smtClean="0"/>
              <a:t>.</a:t>
            </a:r>
          </a:p>
          <a:p>
            <a:pPr algn="just"/>
            <a:r>
              <a:rPr lang="es-MX" sz="1200" b="1" dirty="0"/>
              <a:t>Variaciones de inclinación</a:t>
            </a:r>
            <a:r>
              <a:rPr lang="es-MX" sz="1200" dirty="0"/>
              <a:t>: Corre </a:t>
            </a:r>
            <a:r>
              <a:rPr lang="es-MX" sz="1200" dirty="0" err="1"/>
              <a:t>sprints</a:t>
            </a:r>
            <a:r>
              <a:rPr lang="es-MX" sz="1200" dirty="0"/>
              <a:t> en pendiente (colinas o superficies inclinadas) para mejorar la potencia en las piernas. Esto fortalece los músculos clave involucrados en la aceleración.</a:t>
            </a:r>
            <a:endParaRPr lang="es-CO" sz="1200" b="1" dirty="0">
              <a:solidFill>
                <a:srgbClr val="46423F"/>
              </a:solidFill>
              <a:latin typeface="Sanchez Regular" panose="02000000000000000000" pitchFamily="50" charset="0"/>
            </a:endParaRPr>
          </a:p>
        </p:txBody>
      </p:sp>
      <p:sp>
        <p:nvSpPr>
          <p:cNvPr id="13" name="CuadroTexto 12">
            <a:extLst>
              <a:ext uri="{FF2B5EF4-FFF2-40B4-BE49-F238E27FC236}">
                <a16:creationId xmlns:a16="http://schemas.microsoft.com/office/drawing/2014/main" xmlns="" id="{0704D974-B09C-44F1-814A-8F8C77C5486A}"/>
              </a:ext>
            </a:extLst>
          </p:cNvPr>
          <p:cNvSpPr txBox="1"/>
          <p:nvPr/>
        </p:nvSpPr>
        <p:spPr>
          <a:xfrm>
            <a:off x="542003" y="555123"/>
            <a:ext cx="3128524" cy="1230401"/>
          </a:xfrm>
          <a:prstGeom prst="rect">
            <a:avLst/>
          </a:prstGeom>
          <a:noFill/>
        </p:spPr>
        <p:txBody>
          <a:bodyPr wrap="square" rtlCol="0">
            <a:spAutoFit/>
          </a:bodyPr>
          <a:lstStyle/>
          <a:p>
            <a:pPr algn="ctr">
              <a:lnSpc>
                <a:spcPts val="3000"/>
              </a:lnSpc>
            </a:pPr>
            <a:r>
              <a:rPr lang="es-MX" sz="2400" b="1" dirty="0"/>
              <a:t>Fundamentos Técnicos: El Camino Hacia el Éxito Deportivo</a:t>
            </a:r>
            <a:endParaRPr lang="es-CO" sz="2400" b="1" dirty="0">
              <a:solidFill>
                <a:srgbClr val="46423F"/>
              </a:solidFill>
              <a:latin typeface="Sanchez Regular" panose="02000000000000000000" pitchFamily="50" charset="0"/>
            </a:endParaRPr>
          </a:p>
        </p:txBody>
      </p:sp>
      <p:cxnSp>
        <p:nvCxnSpPr>
          <p:cNvPr id="23" name="Conector recto 22">
            <a:extLst>
              <a:ext uri="{FF2B5EF4-FFF2-40B4-BE49-F238E27FC236}">
                <a16:creationId xmlns:a16="http://schemas.microsoft.com/office/drawing/2014/main" xmlns="" id="{D20BFD8F-9058-40ED-BF65-E52129F6E932}"/>
              </a:ext>
            </a:extLst>
          </p:cNvPr>
          <p:cNvCxnSpPr>
            <a:cxnSpLocks/>
          </p:cNvCxnSpPr>
          <p:nvPr/>
        </p:nvCxnSpPr>
        <p:spPr>
          <a:xfrm>
            <a:off x="307976" y="1987453"/>
            <a:ext cx="3596578" cy="1"/>
          </a:xfrm>
          <a:prstGeom prst="line">
            <a:avLst/>
          </a:prstGeom>
          <a:ln w="38100">
            <a:solidFill>
              <a:srgbClr val="46423F"/>
            </a:solidFill>
          </a:ln>
        </p:spPr>
        <p:style>
          <a:lnRef idx="1">
            <a:schemeClr val="accent1"/>
          </a:lnRef>
          <a:fillRef idx="0">
            <a:schemeClr val="accent1"/>
          </a:fillRef>
          <a:effectRef idx="0">
            <a:schemeClr val="accent1"/>
          </a:effectRef>
          <a:fontRef idx="minor">
            <a:schemeClr val="tx1"/>
          </a:fontRef>
        </p:style>
      </p:cxnSp>
      <p:grpSp>
        <p:nvGrpSpPr>
          <p:cNvPr id="15" name="Grupo 14">
            <a:extLst>
              <a:ext uri="{FF2B5EF4-FFF2-40B4-BE49-F238E27FC236}">
                <a16:creationId xmlns:a16="http://schemas.microsoft.com/office/drawing/2014/main" xmlns="" id="{9BAA3017-0FD5-4EB5-80DE-6061494E9482}"/>
              </a:ext>
            </a:extLst>
          </p:cNvPr>
          <p:cNvGrpSpPr/>
          <p:nvPr/>
        </p:nvGrpSpPr>
        <p:grpSpPr>
          <a:xfrm>
            <a:off x="289622" y="6371869"/>
            <a:ext cx="3439134" cy="3043776"/>
            <a:chOff x="622891" y="5966392"/>
            <a:chExt cx="3439134" cy="3043776"/>
          </a:xfrm>
        </p:grpSpPr>
        <p:cxnSp>
          <p:nvCxnSpPr>
            <p:cNvPr id="25" name="Conector recto 24">
              <a:extLst>
                <a:ext uri="{FF2B5EF4-FFF2-40B4-BE49-F238E27FC236}">
                  <a16:creationId xmlns:a16="http://schemas.microsoft.com/office/drawing/2014/main" xmlns="" id="{F767A03A-F20C-44B5-B0BD-162AA1AC43E3}"/>
                </a:ext>
              </a:extLst>
            </p:cNvPr>
            <p:cNvCxnSpPr>
              <a:cxnSpLocks/>
            </p:cNvCxnSpPr>
            <p:nvPr/>
          </p:nvCxnSpPr>
          <p:spPr>
            <a:xfrm>
              <a:off x="723664" y="6768563"/>
              <a:ext cx="3185434" cy="4167"/>
            </a:xfrm>
            <a:prstGeom prst="line">
              <a:avLst/>
            </a:prstGeom>
            <a:ln w="38100">
              <a:solidFill>
                <a:srgbClr val="46423F"/>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xmlns="" id="{10CB7F79-EFB3-4F15-B73C-7E4121BC2316}"/>
                </a:ext>
              </a:extLst>
            </p:cNvPr>
            <p:cNvSpPr txBox="1"/>
            <p:nvPr/>
          </p:nvSpPr>
          <p:spPr>
            <a:xfrm>
              <a:off x="746428" y="5966392"/>
              <a:ext cx="3315597" cy="707886"/>
            </a:xfrm>
            <a:prstGeom prst="rect">
              <a:avLst/>
            </a:prstGeom>
            <a:noFill/>
          </p:spPr>
          <p:txBody>
            <a:bodyPr wrap="square" rtlCol="0">
              <a:spAutoFit/>
            </a:bodyPr>
            <a:lstStyle/>
            <a:p>
              <a:r>
                <a:rPr lang="es-MX" sz="2000" b="1" dirty="0"/>
                <a:t>1. Entrenamiento de </a:t>
              </a:r>
              <a:r>
                <a:rPr lang="es-MX" sz="2000" b="1" dirty="0" err="1"/>
                <a:t>Sprints</a:t>
              </a:r>
              <a:r>
                <a:rPr lang="es-MX" sz="2000" b="1" dirty="0"/>
                <a:t> para Aumentar la Velocidad</a:t>
              </a:r>
              <a:endParaRPr lang="es-CO" sz="2000" b="1" dirty="0">
                <a:solidFill>
                  <a:srgbClr val="46423F"/>
                </a:solidFill>
                <a:latin typeface="Sanchez Regular" panose="02000000000000000000" pitchFamily="50" charset="0"/>
              </a:endParaRPr>
            </a:p>
          </p:txBody>
        </p:sp>
        <p:cxnSp>
          <p:nvCxnSpPr>
            <p:cNvPr id="28" name="Conector recto 27">
              <a:extLst>
                <a:ext uri="{FF2B5EF4-FFF2-40B4-BE49-F238E27FC236}">
                  <a16:creationId xmlns:a16="http://schemas.microsoft.com/office/drawing/2014/main" xmlns="" id="{5CDA7B7A-94BD-4EFB-8366-495A520DDF41}"/>
                </a:ext>
              </a:extLst>
            </p:cNvPr>
            <p:cNvCxnSpPr>
              <a:cxnSpLocks/>
            </p:cNvCxnSpPr>
            <p:nvPr/>
          </p:nvCxnSpPr>
          <p:spPr>
            <a:xfrm>
              <a:off x="622891" y="9006001"/>
              <a:ext cx="3185434" cy="4167"/>
            </a:xfrm>
            <a:prstGeom prst="line">
              <a:avLst/>
            </a:prstGeom>
            <a:ln w="38100">
              <a:solidFill>
                <a:srgbClr val="46423F"/>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xmlns="" id="{65487FC5-A021-4034-8F23-503AC29C2F47}"/>
                </a:ext>
              </a:extLst>
            </p:cNvPr>
            <p:cNvSpPr txBox="1"/>
            <p:nvPr/>
          </p:nvSpPr>
          <p:spPr>
            <a:xfrm>
              <a:off x="746428" y="6961300"/>
              <a:ext cx="2748166" cy="461665"/>
            </a:xfrm>
            <a:prstGeom prst="rect">
              <a:avLst/>
            </a:prstGeom>
            <a:noFill/>
          </p:spPr>
          <p:txBody>
            <a:bodyPr wrap="square" rtlCol="0">
              <a:spAutoFit/>
            </a:bodyPr>
            <a:lstStyle/>
            <a:p>
              <a:pPr algn="just"/>
              <a:endParaRPr lang="es-ES" sz="1200" dirty="0">
                <a:solidFill>
                  <a:srgbClr val="46423F"/>
                </a:solidFill>
                <a:latin typeface="Sanchez Regular" panose="02000000000000000000" pitchFamily="50" charset="0"/>
              </a:endParaRPr>
            </a:p>
            <a:p>
              <a:pPr algn="just"/>
              <a:endParaRPr lang="es-CO" sz="1200" dirty="0">
                <a:solidFill>
                  <a:srgbClr val="46423F"/>
                </a:solidFill>
                <a:latin typeface="Sanchez Regular" panose="02000000000000000000" pitchFamily="50" charset="0"/>
              </a:endParaRPr>
            </a:p>
          </p:txBody>
        </p:sp>
      </p:grpSp>
      <p:sp>
        <p:nvSpPr>
          <p:cNvPr id="32" name="CuadroTexto 31">
            <a:extLst>
              <a:ext uri="{FF2B5EF4-FFF2-40B4-BE49-F238E27FC236}">
                <a16:creationId xmlns:a16="http://schemas.microsoft.com/office/drawing/2014/main" xmlns="" id="{EBF3ECE5-B3D5-40BB-86FB-E43A624A34AE}"/>
              </a:ext>
            </a:extLst>
          </p:cNvPr>
          <p:cNvSpPr txBox="1"/>
          <p:nvPr/>
        </p:nvSpPr>
        <p:spPr>
          <a:xfrm>
            <a:off x="4643876" y="5061755"/>
            <a:ext cx="3128524" cy="477054"/>
          </a:xfrm>
          <a:prstGeom prst="rect">
            <a:avLst/>
          </a:prstGeom>
          <a:noFill/>
        </p:spPr>
        <p:txBody>
          <a:bodyPr wrap="square" rtlCol="0">
            <a:spAutoFit/>
          </a:bodyPr>
          <a:lstStyle/>
          <a:p>
            <a:pPr>
              <a:lnSpc>
                <a:spcPts val="3000"/>
              </a:lnSpc>
            </a:pPr>
            <a:r>
              <a:rPr lang="es-MX" sz="2000" b="1" dirty="0"/>
              <a:t>Ejercicio recomendado</a:t>
            </a:r>
            <a:r>
              <a:rPr lang="es-MX" sz="2000" dirty="0"/>
              <a:t>:</a:t>
            </a:r>
            <a:endParaRPr lang="es-CO" sz="2000" dirty="0">
              <a:solidFill>
                <a:srgbClr val="46423F"/>
              </a:solidFill>
              <a:latin typeface="Sanchez Regular" panose="02000000000000000000" pitchFamily="50" charset="0"/>
            </a:endParaRPr>
          </a:p>
        </p:txBody>
      </p:sp>
      <p:sp>
        <p:nvSpPr>
          <p:cNvPr id="33" name="Rectángulo 32">
            <a:extLst>
              <a:ext uri="{FF2B5EF4-FFF2-40B4-BE49-F238E27FC236}">
                <a16:creationId xmlns:a16="http://schemas.microsoft.com/office/drawing/2014/main" xmlns="" id="{8604B53C-7784-4521-B942-21C5C749C547}"/>
              </a:ext>
            </a:extLst>
          </p:cNvPr>
          <p:cNvSpPr/>
          <p:nvPr/>
        </p:nvSpPr>
        <p:spPr>
          <a:xfrm>
            <a:off x="4163005" y="7597609"/>
            <a:ext cx="3367976" cy="16429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70244" y="7477958"/>
            <a:ext cx="3886200" cy="1538883"/>
          </a:xfrm>
          <a:prstGeom prst="rect">
            <a:avLst/>
          </a:prstGeom>
        </p:spPr>
        <p:txBody>
          <a:bodyPr>
            <a:spAutoFit/>
          </a:bodyPr>
          <a:lstStyle/>
          <a:p>
            <a:r>
              <a:rPr lang="es-MX" sz="1300" dirty="0">
                <a:latin typeface="Sanchez Regular" panose="02000000000000000000"/>
              </a:rPr>
              <a:t>Uno de los métodos más efectivos para mejorar la velocidad es mediante el entrenamiento de </a:t>
            </a:r>
            <a:r>
              <a:rPr lang="es-MX" sz="1300" dirty="0" err="1">
                <a:latin typeface="Sanchez Regular" panose="02000000000000000000"/>
              </a:rPr>
              <a:t>sprints</a:t>
            </a:r>
            <a:r>
              <a:rPr lang="es-MX" sz="1300" dirty="0">
                <a:latin typeface="Sanchez Regular" panose="02000000000000000000"/>
              </a:rPr>
              <a:t>. Los </a:t>
            </a:r>
            <a:r>
              <a:rPr lang="es-MX" sz="1300" dirty="0" err="1">
                <a:latin typeface="Sanchez Regular" panose="02000000000000000000"/>
              </a:rPr>
              <a:t>sprints</a:t>
            </a:r>
            <a:r>
              <a:rPr lang="es-MX" sz="1300" dirty="0">
                <a:latin typeface="Sanchez Regular" panose="02000000000000000000"/>
              </a:rPr>
              <a:t> no solo aumentan la velocidad máxima, sino que también mejoran la explosividad, que es esencial en deportes como el fútbol o el baloncesto</a:t>
            </a:r>
            <a:r>
              <a:rPr lang="es-MX" sz="1600" dirty="0"/>
              <a:t>.</a:t>
            </a:r>
          </a:p>
        </p:txBody>
      </p:sp>
      <p:pic>
        <p:nvPicPr>
          <p:cNvPr id="12292" name="Picture 4" descr="David Laid biceps size and his lifestyle as fitness model"/>
          <p:cNvPicPr>
            <a:picLocks noChangeAspect="1" noChangeArrowheads="1"/>
          </p:cNvPicPr>
          <p:nvPr/>
        </p:nvPicPr>
        <p:blipFill rotWithShape="1">
          <a:blip r:embed="rId2">
            <a:extLst>
              <a:ext uri="{28A0092B-C50C-407E-A947-70E740481C1C}">
                <a14:useLocalDpi xmlns:a14="http://schemas.microsoft.com/office/drawing/2010/main" val="0"/>
              </a:ext>
            </a:extLst>
          </a:blip>
          <a:srcRect r="6676"/>
          <a:stretch/>
        </p:blipFill>
        <p:spPr bwMode="auto">
          <a:xfrm>
            <a:off x="4163004" y="427338"/>
            <a:ext cx="3367977" cy="435728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levantamiento de pesas silueta barra con pesas levantar negro contorno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131" y="7712096"/>
            <a:ext cx="2621722" cy="141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570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xmlns="" id="{1738F71F-9263-4F94-A031-2946D624F518}"/>
              </a:ext>
            </a:extLst>
          </p:cNvPr>
          <p:cNvSpPr/>
          <p:nvPr/>
        </p:nvSpPr>
        <p:spPr>
          <a:xfrm>
            <a:off x="0" y="-97193"/>
            <a:ext cx="7789592" cy="10233327"/>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2" name="CuadroTexto 21">
            <a:extLst>
              <a:ext uri="{FF2B5EF4-FFF2-40B4-BE49-F238E27FC236}">
                <a16:creationId xmlns:a16="http://schemas.microsoft.com/office/drawing/2014/main" xmlns="" id="{32586A49-A3D4-447D-85CD-3F547CB2D328}"/>
              </a:ext>
            </a:extLst>
          </p:cNvPr>
          <p:cNvSpPr txBox="1"/>
          <p:nvPr/>
        </p:nvSpPr>
        <p:spPr>
          <a:xfrm>
            <a:off x="193796" y="5717213"/>
            <a:ext cx="907807" cy="1092607"/>
          </a:xfrm>
          <a:prstGeom prst="rect">
            <a:avLst/>
          </a:prstGeom>
          <a:noFill/>
        </p:spPr>
        <p:txBody>
          <a:bodyPr wrap="square" rtlCol="0">
            <a:spAutoFit/>
          </a:bodyPr>
          <a:lstStyle/>
          <a:p>
            <a:pPr algn="just"/>
            <a:r>
              <a:rPr lang="es-ES" sz="6500" dirty="0">
                <a:solidFill>
                  <a:srgbClr val="46423F"/>
                </a:solidFill>
                <a:latin typeface="Sanchez Regular" panose="02000000000000000000" pitchFamily="50" charset="0"/>
              </a:rPr>
              <a:t>E</a:t>
            </a:r>
            <a:endParaRPr lang="es-CO" sz="6500" dirty="0">
              <a:solidFill>
                <a:srgbClr val="46423F"/>
              </a:solidFill>
              <a:latin typeface="Sanchez Regular" panose="02000000000000000000" pitchFamily="50" charset="0"/>
            </a:endParaRPr>
          </a:p>
        </p:txBody>
      </p:sp>
      <p:sp>
        <p:nvSpPr>
          <p:cNvPr id="11" name="CuadroTexto 10">
            <a:extLst>
              <a:ext uri="{FF2B5EF4-FFF2-40B4-BE49-F238E27FC236}">
                <a16:creationId xmlns:a16="http://schemas.microsoft.com/office/drawing/2014/main" xmlns="" id="{AA55649E-1B0C-4DD9-B93F-1B27FEFDE489}"/>
              </a:ext>
            </a:extLst>
          </p:cNvPr>
          <p:cNvSpPr txBox="1"/>
          <p:nvPr/>
        </p:nvSpPr>
        <p:spPr>
          <a:xfrm>
            <a:off x="193796" y="397731"/>
            <a:ext cx="3259041" cy="369332"/>
          </a:xfrm>
          <a:prstGeom prst="rect">
            <a:avLst/>
          </a:prstGeom>
          <a:noFill/>
        </p:spPr>
        <p:txBody>
          <a:bodyPr wrap="square" rtlCol="0">
            <a:spAutoFit/>
          </a:bodyPr>
          <a:lstStyle/>
          <a:p>
            <a:r>
              <a:rPr lang="es-ES" dirty="0" smtClean="0">
                <a:solidFill>
                  <a:srgbClr val="46423F"/>
                </a:solidFill>
                <a:latin typeface="Sanchez Regular" panose="02000000000000000000" pitchFamily="50" charset="0"/>
              </a:rPr>
              <a:t>”</a:t>
            </a:r>
            <a:endParaRPr lang="es-CO" dirty="0">
              <a:solidFill>
                <a:srgbClr val="46423F"/>
              </a:solidFill>
              <a:latin typeface="Sanchez Regular" panose="02000000000000000000" pitchFamily="50" charset="0"/>
            </a:endParaRPr>
          </a:p>
        </p:txBody>
      </p:sp>
      <p:sp>
        <p:nvSpPr>
          <p:cNvPr id="14" name="CuadroTexto 13">
            <a:extLst>
              <a:ext uri="{FF2B5EF4-FFF2-40B4-BE49-F238E27FC236}">
                <a16:creationId xmlns:a16="http://schemas.microsoft.com/office/drawing/2014/main" xmlns="" id="{9F5ED062-2C3C-4E77-9736-3DA8FFD89AFD}"/>
              </a:ext>
            </a:extLst>
          </p:cNvPr>
          <p:cNvSpPr txBox="1"/>
          <p:nvPr/>
        </p:nvSpPr>
        <p:spPr>
          <a:xfrm>
            <a:off x="3962410" y="1723022"/>
            <a:ext cx="3596577" cy="3600986"/>
          </a:xfrm>
          <a:prstGeom prst="rect">
            <a:avLst/>
          </a:prstGeom>
          <a:noFill/>
        </p:spPr>
        <p:txBody>
          <a:bodyPr wrap="square" rtlCol="0">
            <a:spAutoFit/>
          </a:bodyPr>
          <a:lstStyle/>
          <a:p>
            <a:pPr algn="just"/>
            <a:r>
              <a:rPr lang="es-MX" sz="1200" dirty="0"/>
              <a:t>La agilidad se refiere a la capacidad de cambiar de dirección de manera rápida y eficiente, algo que es vital en casi todos los deportes. Para mejorar la agilidad, los entrenamientos deben incluir ejercicios de reacción y cambios de dirección bajo presión</a:t>
            </a:r>
            <a:r>
              <a:rPr lang="es-MX" sz="1200" dirty="0" smtClean="0"/>
              <a:t>.</a:t>
            </a:r>
          </a:p>
          <a:p>
            <a:pPr algn="just"/>
            <a:endParaRPr lang="es-MX" sz="1200" dirty="0">
              <a:solidFill>
                <a:srgbClr val="46423F"/>
              </a:solidFill>
              <a:latin typeface="Sanchez Regular" panose="02000000000000000000" pitchFamily="50" charset="0"/>
            </a:endParaRPr>
          </a:p>
          <a:p>
            <a:r>
              <a:rPr lang="es-MX" sz="1200" b="1" dirty="0"/>
              <a:t>Ejercicio recomendado</a:t>
            </a:r>
            <a:r>
              <a:rPr lang="es-MX" sz="1200" dirty="0"/>
              <a:t>:</a:t>
            </a:r>
          </a:p>
          <a:p>
            <a:r>
              <a:rPr lang="es-MX" sz="1200" b="1" dirty="0"/>
              <a:t>Ejercicio de conos</a:t>
            </a:r>
            <a:r>
              <a:rPr lang="es-MX" sz="1200" dirty="0"/>
              <a:t>: Coloca varios conos en zigzag y corre entre ellos cambiando de dirección rápidamente. Asegúrate de mantener una postura baja y pasos cortos para poder girar con mayor rapidez.</a:t>
            </a:r>
          </a:p>
          <a:p>
            <a:pPr algn="just"/>
            <a:endParaRPr lang="es-ES" sz="1200" dirty="0">
              <a:solidFill>
                <a:srgbClr val="46423F"/>
              </a:solidFill>
              <a:latin typeface="Sanchez Regular" panose="02000000000000000000" pitchFamily="50" charset="0"/>
            </a:endParaRPr>
          </a:p>
          <a:p>
            <a:pPr algn="just"/>
            <a:r>
              <a:rPr lang="es-MX" sz="1200" b="1" dirty="0"/>
              <a:t>Carrera en "T"</a:t>
            </a:r>
            <a:r>
              <a:rPr lang="es-MX" sz="1200" dirty="0"/>
              <a:t>: Coloca conos en forma de "T". Corre en línea recta hasta el primer cono, cambia de dirección rápidamente hacia un lado, luego hacia el otro y regresa al punto de inicio. Este ejercicio simula los cambios de dirección en deportes como el fútbol o el baloncesto</a:t>
            </a:r>
            <a:r>
              <a:rPr lang="es-MX" sz="1200" dirty="0" smtClean="0"/>
              <a:t>.</a:t>
            </a:r>
          </a:p>
          <a:p>
            <a:pPr algn="just"/>
            <a:endParaRPr lang="es-ES" sz="1200" dirty="0">
              <a:solidFill>
                <a:srgbClr val="46423F"/>
              </a:solidFill>
              <a:latin typeface="Sanchez Regular" panose="02000000000000000000" pitchFamily="50" charset="0"/>
            </a:endParaRPr>
          </a:p>
        </p:txBody>
      </p:sp>
      <p:cxnSp>
        <p:nvCxnSpPr>
          <p:cNvPr id="16" name="Conector recto 15">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xmlns="" id="{8A7F4BC5-901D-462B-A511-CE4633C9B69D}"/>
              </a:ext>
            </a:extLst>
          </p:cNvPr>
          <p:cNvSpPr/>
          <p:nvPr/>
        </p:nvSpPr>
        <p:spPr>
          <a:xfrm>
            <a:off x="381019" y="219392"/>
            <a:ext cx="3367978" cy="48000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a:extLst>
              <a:ext uri="{FF2B5EF4-FFF2-40B4-BE49-F238E27FC236}">
                <a16:creationId xmlns:a16="http://schemas.microsoft.com/office/drawing/2014/main" xmlns="" id="{0C983312-4599-481C-BA0E-F6E79F905375}"/>
              </a:ext>
            </a:extLst>
          </p:cNvPr>
          <p:cNvSpPr txBox="1"/>
          <p:nvPr/>
        </p:nvSpPr>
        <p:spPr>
          <a:xfrm>
            <a:off x="4045157" y="522693"/>
            <a:ext cx="3574821" cy="1200329"/>
          </a:xfrm>
          <a:prstGeom prst="rect">
            <a:avLst/>
          </a:prstGeom>
          <a:noFill/>
        </p:spPr>
        <p:txBody>
          <a:bodyPr wrap="square" rtlCol="0">
            <a:spAutoFit/>
          </a:bodyPr>
          <a:lstStyle/>
          <a:p>
            <a:r>
              <a:rPr lang="es-MX" sz="2400" b="1" dirty="0"/>
              <a:t>Circuitos de Agilidad para Mejorar los Cambios de </a:t>
            </a:r>
            <a:r>
              <a:rPr lang="es-MX" sz="2400" b="1" dirty="0" smtClean="0"/>
              <a:t>Dirección</a:t>
            </a:r>
            <a:endParaRPr lang="es-CO" sz="2400" b="1" i="1" dirty="0">
              <a:solidFill>
                <a:srgbClr val="46423F"/>
              </a:solidFill>
              <a:latin typeface="Sanchez Regular" panose="02000000000000000000" pitchFamily="50" charset="0"/>
            </a:endParaRPr>
          </a:p>
        </p:txBody>
      </p:sp>
      <p:sp>
        <p:nvSpPr>
          <p:cNvPr id="18" name="CuadroTexto 17">
            <a:extLst>
              <a:ext uri="{FF2B5EF4-FFF2-40B4-BE49-F238E27FC236}">
                <a16:creationId xmlns:a16="http://schemas.microsoft.com/office/drawing/2014/main" xmlns="" id="{D74FF1D9-E49F-4F68-B00D-44BE791451B7}"/>
              </a:ext>
            </a:extLst>
          </p:cNvPr>
          <p:cNvSpPr txBox="1"/>
          <p:nvPr/>
        </p:nvSpPr>
        <p:spPr>
          <a:xfrm>
            <a:off x="289623" y="6645789"/>
            <a:ext cx="2365895" cy="2492990"/>
          </a:xfrm>
          <a:prstGeom prst="rect">
            <a:avLst/>
          </a:prstGeom>
          <a:noFill/>
        </p:spPr>
        <p:txBody>
          <a:bodyPr wrap="square" rtlCol="0">
            <a:spAutoFit/>
          </a:bodyPr>
          <a:lstStyle/>
          <a:p>
            <a:pPr algn="just"/>
            <a:r>
              <a:rPr lang="es-ES" sz="1200" dirty="0" smtClean="0">
                <a:solidFill>
                  <a:srgbClr val="46423F"/>
                </a:solidFill>
                <a:latin typeface="Sanchez Regular" panose="02000000000000000000"/>
              </a:rPr>
              <a:t>L</a:t>
            </a:r>
            <a:r>
              <a:rPr lang="es-MX" sz="1200" dirty="0">
                <a:latin typeface="Sanchez Regular" panose="02000000000000000000"/>
              </a:rPr>
              <a:t>os </a:t>
            </a:r>
            <a:r>
              <a:rPr lang="es-MX" sz="1200" dirty="0" smtClean="0">
                <a:latin typeface="Sanchez Regular" panose="02000000000000000000"/>
              </a:rPr>
              <a:t>entrenamientos</a:t>
            </a:r>
          </a:p>
          <a:p>
            <a:pPr algn="just"/>
            <a:r>
              <a:rPr lang="es-MX" sz="1200" dirty="0" smtClean="0">
                <a:latin typeface="Sanchez Regular" panose="02000000000000000000"/>
              </a:rPr>
              <a:t> polimétricos </a:t>
            </a:r>
            <a:r>
              <a:rPr lang="es-MX" sz="1200" dirty="0">
                <a:latin typeface="Sanchez Regular" panose="02000000000000000000"/>
              </a:rPr>
              <a:t>son ejercicios explosivos que ayudan a desarrollar la potencia en las piernas y mejorar la capacidad para saltar y correr más rápido. </a:t>
            </a:r>
            <a:r>
              <a:rPr lang="es-MX" sz="1200" dirty="0" smtClean="0">
                <a:latin typeface="Sanchez Regular" panose="02000000000000000000"/>
              </a:rPr>
              <a:t>Los</a:t>
            </a:r>
          </a:p>
          <a:p>
            <a:pPr algn="just"/>
            <a:r>
              <a:rPr lang="es-MX" sz="1200" dirty="0" smtClean="0">
                <a:latin typeface="Sanchez Regular" panose="02000000000000000000"/>
              </a:rPr>
              <a:t> </a:t>
            </a:r>
            <a:r>
              <a:rPr lang="es-MX" sz="1200" dirty="0">
                <a:latin typeface="Sanchez Regular" panose="02000000000000000000"/>
              </a:rPr>
              <a:t>saltos y </a:t>
            </a:r>
            <a:r>
              <a:rPr lang="es-MX" sz="1200" dirty="0" smtClean="0">
                <a:latin typeface="Sanchez Regular" panose="02000000000000000000"/>
              </a:rPr>
              <a:t>movimientos</a:t>
            </a:r>
          </a:p>
          <a:p>
            <a:pPr algn="just"/>
            <a:r>
              <a:rPr lang="es-MX" sz="1200" dirty="0" smtClean="0">
                <a:latin typeface="Sanchez Regular" panose="02000000000000000000"/>
              </a:rPr>
              <a:t> </a:t>
            </a:r>
            <a:r>
              <a:rPr lang="es-MX" sz="1200" dirty="0">
                <a:latin typeface="Sanchez Regular" panose="02000000000000000000"/>
              </a:rPr>
              <a:t>explosivos mejoran tanto la velocidad como la agilidad al entrenar los músculos para </a:t>
            </a:r>
            <a:r>
              <a:rPr lang="es-MX" sz="1200" dirty="0" smtClean="0">
                <a:latin typeface="Sanchez Regular" panose="02000000000000000000"/>
              </a:rPr>
              <a:t>reaccionar</a:t>
            </a:r>
          </a:p>
          <a:p>
            <a:pPr algn="just"/>
            <a:r>
              <a:rPr lang="es-MX" sz="1200" dirty="0" smtClean="0">
                <a:latin typeface="Sanchez Regular" panose="02000000000000000000"/>
              </a:rPr>
              <a:t> rápidamente</a:t>
            </a:r>
            <a:endParaRPr lang="es-CO" sz="1200" dirty="0">
              <a:solidFill>
                <a:srgbClr val="46423F"/>
              </a:solidFill>
              <a:latin typeface="Sanchez Regular" panose="02000000000000000000"/>
            </a:endParaRPr>
          </a:p>
        </p:txBody>
      </p:sp>
      <p:sp>
        <p:nvSpPr>
          <p:cNvPr id="26" name="CuadroTexto 25">
            <a:extLst>
              <a:ext uri="{FF2B5EF4-FFF2-40B4-BE49-F238E27FC236}">
                <a16:creationId xmlns:a16="http://schemas.microsoft.com/office/drawing/2014/main" xmlns="" id="{06604523-8D7C-400C-A021-C4F0B51F643C}"/>
              </a:ext>
            </a:extLst>
          </p:cNvPr>
          <p:cNvSpPr txBox="1"/>
          <p:nvPr/>
        </p:nvSpPr>
        <p:spPr>
          <a:xfrm>
            <a:off x="754103" y="6121447"/>
            <a:ext cx="1896251" cy="492443"/>
          </a:xfrm>
          <a:prstGeom prst="rect">
            <a:avLst/>
          </a:prstGeom>
          <a:noFill/>
        </p:spPr>
        <p:txBody>
          <a:bodyPr wrap="square" rtlCol="0">
            <a:spAutoFit/>
          </a:bodyPr>
          <a:lstStyle/>
          <a:p>
            <a:pPr algn="just"/>
            <a:r>
              <a:rPr lang="es-MX" sz="1300" b="1" dirty="0" smtClean="0"/>
              <a:t>jercicios </a:t>
            </a:r>
            <a:r>
              <a:rPr lang="es-MX" sz="1300" b="1" dirty="0"/>
              <a:t>Explosivos para Agilidad y Potencia</a:t>
            </a:r>
            <a:r>
              <a:rPr lang="es-ES" sz="1300" b="1" dirty="0" smtClean="0">
                <a:solidFill>
                  <a:srgbClr val="46423F"/>
                </a:solidFill>
                <a:latin typeface="Sanchez Regular" panose="02000000000000000000" pitchFamily="50" charset="0"/>
              </a:rPr>
              <a:t>. </a:t>
            </a:r>
            <a:endParaRPr lang="es-CO" sz="1300" b="1" dirty="0">
              <a:solidFill>
                <a:srgbClr val="46423F"/>
              </a:solidFill>
              <a:latin typeface="Sanchez Regular" panose="02000000000000000000" pitchFamily="50" charset="0"/>
            </a:endParaRPr>
          </a:p>
        </p:txBody>
      </p:sp>
      <p:sp>
        <p:nvSpPr>
          <p:cNvPr id="30" name="CuadroTexto 29">
            <a:extLst>
              <a:ext uri="{FF2B5EF4-FFF2-40B4-BE49-F238E27FC236}">
                <a16:creationId xmlns:a16="http://schemas.microsoft.com/office/drawing/2014/main" xmlns="" id="{1846E211-0693-443F-841C-1ED6AAD5785D}"/>
              </a:ext>
            </a:extLst>
          </p:cNvPr>
          <p:cNvSpPr txBox="1"/>
          <p:nvPr/>
        </p:nvSpPr>
        <p:spPr>
          <a:xfrm>
            <a:off x="5429816" y="5606463"/>
            <a:ext cx="3805589" cy="584775"/>
          </a:xfrm>
          <a:prstGeom prst="rect">
            <a:avLst/>
          </a:prstGeom>
          <a:noFill/>
        </p:spPr>
        <p:txBody>
          <a:bodyPr wrap="square" rtlCol="0">
            <a:spAutoFit/>
          </a:bodyPr>
          <a:lstStyle/>
          <a:p>
            <a:pPr algn="just"/>
            <a:r>
              <a:rPr lang="es-MX" sz="1600" b="1" dirty="0"/>
              <a:t>E</a:t>
            </a:r>
            <a:r>
              <a:rPr lang="es-MX" sz="1600" b="1" dirty="0" smtClean="0"/>
              <a:t>jercicios de Coordinación </a:t>
            </a:r>
          </a:p>
          <a:p>
            <a:pPr algn="just"/>
            <a:r>
              <a:rPr lang="es-MX" sz="1600" b="1" dirty="0" smtClean="0"/>
              <a:t>Y Reacción</a:t>
            </a:r>
            <a:r>
              <a:rPr lang="es-ES" sz="1200" dirty="0" smtClean="0">
                <a:solidFill>
                  <a:srgbClr val="46423F"/>
                </a:solidFill>
                <a:latin typeface="Sanchez Regular" panose="02000000000000000000" pitchFamily="50" charset="0"/>
              </a:rPr>
              <a:t>. </a:t>
            </a:r>
            <a:endParaRPr lang="es-CO" sz="1200" dirty="0">
              <a:solidFill>
                <a:srgbClr val="46423F"/>
              </a:solidFill>
              <a:latin typeface="Sanchez Regular" panose="02000000000000000000" pitchFamily="50" charset="0"/>
            </a:endParaRPr>
          </a:p>
        </p:txBody>
      </p:sp>
      <p:sp>
        <p:nvSpPr>
          <p:cNvPr id="31" name="CuadroTexto 30">
            <a:extLst>
              <a:ext uri="{FF2B5EF4-FFF2-40B4-BE49-F238E27FC236}">
                <a16:creationId xmlns:a16="http://schemas.microsoft.com/office/drawing/2014/main" xmlns="" id="{4A900C0C-1BAB-48D8-8127-CD4B1739C7B1}"/>
              </a:ext>
            </a:extLst>
          </p:cNvPr>
          <p:cNvSpPr txBox="1"/>
          <p:nvPr/>
        </p:nvSpPr>
        <p:spPr>
          <a:xfrm>
            <a:off x="2917619" y="6448036"/>
            <a:ext cx="2365895" cy="3046988"/>
          </a:xfrm>
          <a:prstGeom prst="rect">
            <a:avLst/>
          </a:prstGeom>
          <a:noFill/>
        </p:spPr>
        <p:txBody>
          <a:bodyPr wrap="square" rtlCol="0">
            <a:spAutoFit/>
          </a:bodyPr>
          <a:lstStyle/>
          <a:p>
            <a:r>
              <a:rPr lang="es-MX" sz="1200" b="1" dirty="0">
                <a:latin typeface="Sanchez Regular" panose="02000000000000000000"/>
              </a:rPr>
              <a:t>Ejercicio recomendado</a:t>
            </a:r>
            <a:r>
              <a:rPr lang="es-MX" sz="1200" dirty="0">
                <a:latin typeface="Sanchez Regular" panose="02000000000000000000"/>
              </a:rPr>
              <a:t>:</a:t>
            </a:r>
          </a:p>
          <a:p>
            <a:r>
              <a:rPr lang="es-MX" sz="1200" b="1" dirty="0">
                <a:latin typeface="Sanchez Regular" panose="02000000000000000000"/>
              </a:rPr>
              <a:t>Saltos en caja</a:t>
            </a:r>
            <a:r>
              <a:rPr lang="es-MX" sz="1200" dirty="0">
                <a:latin typeface="Sanchez Regular" panose="02000000000000000000"/>
              </a:rPr>
              <a:t>: Salta sobre una caja o plataforma desde una posición de cuclillas, extendiendo completamente las piernas. Baja de la caja y repite el ejercicio 10 veces.</a:t>
            </a:r>
          </a:p>
          <a:p>
            <a:pPr algn="just"/>
            <a:endParaRPr lang="es-ES" sz="1200" dirty="0" smtClean="0">
              <a:solidFill>
                <a:srgbClr val="46423F"/>
              </a:solidFill>
              <a:latin typeface="Sanchez Regular" panose="02000000000000000000"/>
            </a:endParaRPr>
          </a:p>
          <a:p>
            <a:pPr algn="just"/>
            <a:r>
              <a:rPr lang="es-MX" sz="1200" b="1" dirty="0">
                <a:latin typeface="Sanchez Regular" panose="02000000000000000000"/>
              </a:rPr>
              <a:t>Saltos laterales</a:t>
            </a:r>
            <a:r>
              <a:rPr lang="es-MX" sz="1200" dirty="0">
                <a:latin typeface="Sanchez Regular" panose="02000000000000000000"/>
              </a:rPr>
              <a:t>: Realiza saltos de lado a lado sobre una línea o un obstáculo bajo para mejorar el control del equilibrio y la fuerza lateral. Realiza 3 series de 20 segundos</a:t>
            </a:r>
            <a:r>
              <a:rPr lang="es-MX" sz="1200" dirty="0" smtClean="0">
                <a:latin typeface="Sanchez Regular" panose="02000000000000000000"/>
              </a:rPr>
              <a:t>.</a:t>
            </a:r>
            <a:endParaRPr lang="es-CO" sz="1200" dirty="0">
              <a:solidFill>
                <a:srgbClr val="46423F"/>
              </a:solidFill>
              <a:latin typeface="Sanchez Regular" panose="02000000000000000000"/>
            </a:endParaRPr>
          </a:p>
        </p:txBody>
      </p:sp>
      <p:sp>
        <p:nvSpPr>
          <p:cNvPr id="23" name="CuadroTexto 22">
            <a:extLst>
              <a:ext uri="{FF2B5EF4-FFF2-40B4-BE49-F238E27FC236}">
                <a16:creationId xmlns:a16="http://schemas.microsoft.com/office/drawing/2014/main" xmlns="" id="{1846E211-0693-443F-841C-1ED6AAD5785D}"/>
              </a:ext>
            </a:extLst>
          </p:cNvPr>
          <p:cNvSpPr txBox="1"/>
          <p:nvPr/>
        </p:nvSpPr>
        <p:spPr>
          <a:xfrm>
            <a:off x="5429816" y="6448036"/>
            <a:ext cx="2213474" cy="3231654"/>
          </a:xfrm>
          <a:prstGeom prst="rect">
            <a:avLst/>
          </a:prstGeom>
          <a:noFill/>
        </p:spPr>
        <p:txBody>
          <a:bodyPr wrap="square" rtlCol="0">
            <a:spAutoFit/>
          </a:bodyPr>
          <a:lstStyle/>
          <a:p>
            <a:pPr algn="just"/>
            <a:r>
              <a:rPr lang="es-MX" sz="1200" dirty="0"/>
              <a:t>La velocidad y la agilidad también dependen de la capacidad de reaccionar rápidamente a los estímulos. Incluir ejercicios de reacción en tu entrenamiento es esencial para mejorar el tiempo de respuesta y la </a:t>
            </a:r>
            <a:r>
              <a:rPr lang="es-MX" sz="1200" dirty="0" smtClean="0"/>
              <a:t>coordinación</a:t>
            </a:r>
          </a:p>
          <a:p>
            <a:pPr algn="just"/>
            <a:endParaRPr lang="es-MX" sz="1200" dirty="0">
              <a:solidFill>
                <a:srgbClr val="46423F"/>
              </a:solidFill>
              <a:latin typeface="Sanchez Regular" panose="02000000000000000000" pitchFamily="50" charset="0"/>
            </a:endParaRPr>
          </a:p>
          <a:p>
            <a:pPr algn="just"/>
            <a:r>
              <a:rPr lang="es-MX" sz="1200" b="1" dirty="0"/>
              <a:t>Ejercicio de reacción con luces o señales</a:t>
            </a:r>
            <a:r>
              <a:rPr lang="es-MX" sz="1200" dirty="0"/>
              <a:t>: Utiliza luces o señales para indicar cuándo y en qué dirección moverse. Este tipo de entrenamiento imita la necesidad de reaccionar rápidamente en un juego o partido.</a:t>
            </a:r>
            <a:endParaRPr lang="es-CO" sz="1200" dirty="0">
              <a:solidFill>
                <a:srgbClr val="46423F"/>
              </a:solidFill>
              <a:latin typeface="Sanchez Regular" panose="02000000000000000000" pitchFamily="50" charset="0"/>
            </a:endParaRPr>
          </a:p>
        </p:txBody>
      </p:sp>
      <p:pic>
        <p:nvPicPr>
          <p:cNvPr id="13314" name="Picture 2" descr="https://i.pinimg.com/564x/af/42/26/af4226df0479ad26a75c49173ffa6af4.jpg"/>
          <p:cNvPicPr>
            <a:picLocks noChangeAspect="1" noChangeArrowheads="1"/>
          </p:cNvPicPr>
          <p:nvPr/>
        </p:nvPicPr>
        <p:blipFill rotWithShape="1">
          <a:blip r:embed="rId2">
            <a:extLst>
              <a:ext uri="{28A0092B-C50C-407E-A947-70E740481C1C}">
                <a14:useLocalDpi xmlns:a14="http://schemas.microsoft.com/office/drawing/2010/main" val="0"/>
              </a:ext>
            </a:extLst>
          </a:blip>
          <a:srcRect r="18740"/>
          <a:stretch/>
        </p:blipFill>
        <p:spPr bwMode="auto">
          <a:xfrm>
            <a:off x="395847" y="189464"/>
            <a:ext cx="3335958" cy="51188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tpc.googlesyndication.com/simgad/98443012257835600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003" y="5193741"/>
            <a:ext cx="1383503" cy="117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102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Telefonuna Yeni Bir Hava Katmak İsteyenler Buraya! Çok Özel 10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72400" cy="10058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0" y="0"/>
            <a:ext cx="7772400" cy="2104571"/>
          </a:xfrm>
          <a:custGeom>
            <a:avLst/>
            <a:gdLst>
              <a:gd name="connsiteX0" fmla="*/ 0 w 7772400"/>
              <a:gd name="connsiteY0" fmla="*/ 0 h 2581154"/>
              <a:gd name="connsiteX1" fmla="*/ 7772400 w 7772400"/>
              <a:gd name="connsiteY1" fmla="*/ 0 h 2581154"/>
              <a:gd name="connsiteX2" fmla="*/ 7772400 w 7772400"/>
              <a:gd name="connsiteY2" fmla="*/ 2581154 h 2581154"/>
              <a:gd name="connsiteX3" fmla="*/ 0 w 7772400"/>
              <a:gd name="connsiteY3" fmla="*/ 2581154 h 2581154"/>
              <a:gd name="connsiteX4" fmla="*/ 0 w 7772400"/>
              <a:gd name="connsiteY4" fmla="*/ 0 h 2581154"/>
              <a:gd name="connsiteX0" fmla="*/ 0 w 7772400"/>
              <a:gd name="connsiteY0" fmla="*/ 0 h 2581154"/>
              <a:gd name="connsiteX1" fmla="*/ 7772400 w 7772400"/>
              <a:gd name="connsiteY1" fmla="*/ 0 h 2581154"/>
              <a:gd name="connsiteX2" fmla="*/ 7760826 w 7772400"/>
              <a:gd name="connsiteY2" fmla="*/ 729205 h 2581154"/>
              <a:gd name="connsiteX3" fmla="*/ 0 w 7772400"/>
              <a:gd name="connsiteY3" fmla="*/ 2581154 h 2581154"/>
              <a:gd name="connsiteX4" fmla="*/ 0 w 7772400"/>
              <a:gd name="connsiteY4" fmla="*/ 0 h 2581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0" h="2581154">
                <a:moveTo>
                  <a:pt x="0" y="0"/>
                </a:moveTo>
                <a:lnTo>
                  <a:pt x="7772400" y="0"/>
                </a:lnTo>
                <a:lnTo>
                  <a:pt x="7760826" y="729205"/>
                </a:lnTo>
                <a:lnTo>
                  <a:pt x="0" y="2581154"/>
                </a:lnTo>
                <a:lnTo>
                  <a:pt x="0" y="0"/>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t="22461"/>
          <a:stretch/>
        </p:blipFill>
        <p:spPr>
          <a:xfrm>
            <a:off x="1338877" y="0"/>
            <a:ext cx="4339903" cy="8906677"/>
          </a:xfrm>
          <a:prstGeom prst="rect">
            <a:avLst/>
          </a:prstGeom>
        </p:spPr>
      </p:pic>
      <p:sp>
        <p:nvSpPr>
          <p:cNvPr id="14" name="CuadroTexto 13">
            <a:extLst>
              <a:ext uri="{FF2B5EF4-FFF2-40B4-BE49-F238E27FC236}">
                <a16:creationId xmlns:a16="http://schemas.microsoft.com/office/drawing/2014/main" xmlns="" id="{0C983312-4599-481C-BA0E-F6E79F905375}"/>
              </a:ext>
            </a:extLst>
          </p:cNvPr>
          <p:cNvSpPr txBox="1"/>
          <p:nvPr/>
        </p:nvSpPr>
        <p:spPr>
          <a:xfrm rot="20689945">
            <a:off x="-1773570" y="8248168"/>
            <a:ext cx="11855818" cy="723853"/>
          </a:xfrm>
          <a:prstGeom prst="rect">
            <a:avLst/>
          </a:prstGeom>
          <a:noFill/>
        </p:spPr>
        <p:txBody>
          <a:bodyPr wrap="square" rtlCol="0">
            <a:spAutoFit/>
          </a:bodyPr>
          <a:lstStyle/>
          <a:p>
            <a:pPr algn="ctr">
              <a:lnSpc>
                <a:spcPts val="4000"/>
              </a:lnSpc>
            </a:pPr>
            <a:r>
              <a:rPr lang="es-CO" sz="8800" dirty="0" smtClean="0">
                <a:solidFill>
                  <a:schemeClr val="bg1"/>
                </a:solidFill>
                <a:latin typeface="Berlin Sans FB Demi" panose="020E0802020502020306" pitchFamily="34" charset="0"/>
              </a:rPr>
              <a:t>SPITER-MAN</a:t>
            </a:r>
            <a:endParaRPr lang="es-CO" sz="8800" dirty="0">
              <a:solidFill>
                <a:schemeClr val="bg1"/>
              </a:solidFill>
              <a:latin typeface="Berlin Sans FB Demi" panose="020E0802020502020306" pitchFamily="34" charset="0"/>
            </a:endParaRPr>
          </a:p>
        </p:txBody>
      </p:sp>
      <p:sp>
        <p:nvSpPr>
          <p:cNvPr id="10" name="Rectángulo 9"/>
          <p:cNvSpPr/>
          <p:nvPr/>
        </p:nvSpPr>
        <p:spPr>
          <a:xfrm>
            <a:off x="0" y="103789"/>
            <a:ext cx="3357575" cy="1384995"/>
          </a:xfrm>
          <a:prstGeom prst="rect">
            <a:avLst/>
          </a:prstGeom>
        </p:spPr>
        <p:txBody>
          <a:bodyPr wrap="square">
            <a:spAutoFit/>
          </a:bodyPr>
          <a:lstStyle/>
          <a:p>
            <a:r>
              <a:rPr lang="es-MX" sz="2800" dirty="0">
                <a:latin typeface="Berlin Sans FB Demi" panose="020E0802020502020306" pitchFamily="34" charset="0"/>
              </a:rPr>
              <a:t>Jóvenes que están Cambiando el Juego</a:t>
            </a:r>
          </a:p>
        </p:txBody>
      </p:sp>
      <p:sp>
        <p:nvSpPr>
          <p:cNvPr id="12" name="Rectángulo 11"/>
          <p:cNvSpPr/>
          <p:nvPr/>
        </p:nvSpPr>
        <p:spPr>
          <a:xfrm>
            <a:off x="5334895" y="-130313"/>
            <a:ext cx="2382383" cy="693460"/>
          </a:xfrm>
          <a:prstGeom prst="rect">
            <a:avLst/>
          </a:prstGeom>
        </p:spPr>
        <p:txBody>
          <a:bodyPr wrap="none">
            <a:spAutoFit/>
          </a:bodyPr>
          <a:lstStyle/>
          <a:p>
            <a:pPr algn="ctr">
              <a:lnSpc>
                <a:spcPts val="5500"/>
              </a:lnSpc>
            </a:pPr>
            <a:r>
              <a:rPr lang="es-MX" sz="2400" b="1" dirty="0">
                <a:solidFill>
                  <a:schemeClr val="bg1"/>
                </a:solidFill>
                <a:latin typeface="Times New Roman" panose="02020603050405020304" pitchFamily="18" charset="0"/>
                <a:cs typeface="Times New Roman" panose="02020603050405020304" pitchFamily="18" charset="0"/>
              </a:rPr>
              <a:t>Erwin Dynamics</a:t>
            </a:r>
          </a:p>
        </p:txBody>
      </p:sp>
      <p:sp>
        <p:nvSpPr>
          <p:cNvPr id="16" name="Rectángulo 15"/>
          <p:cNvSpPr/>
          <p:nvPr/>
        </p:nvSpPr>
        <p:spPr>
          <a:xfrm>
            <a:off x="6052468" y="3460652"/>
            <a:ext cx="1476763" cy="385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p:cNvSpPr/>
          <p:nvPr/>
        </p:nvSpPr>
        <p:spPr>
          <a:xfrm>
            <a:off x="5564414" y="3846285"/>
            <a:ext cx="1567609" cy="435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p:cNvSpPr/>
          <p:nvPr/>
        </p:nvSpPr>
        <p:spPr>
          <a:xfrm>
            <a:off x="5950487" y="4281714"/>
            <a:ext cx="1578744" cy="385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p:cNvSpPr/>
          <p:nvPr/>
        </p:nvSpPr>
        <p:spPr>
          <a:xfrm>
            <a:off x="6010988" y="3466518"/>
            <a:ext cx="1559722" cy="369332"/>
          </a:xfrm>
          <a:prstGeom prst="rect">
            <a:avLst/>
          </a:prstGeom>
        </p:spPr>
        <p:txBody>
          <a:bodyPr wrap="none">
            <a:spAutoFit/>
          </a:bodyPr>
          <a:lstStyle/>
          <a:p>
            <a:r>
              <a:rPr lang="es-MX" dirty="0">
                <a:solidFill>
                  <a:schemeClr val="bg1"/>
                </a:solidFill>
              </a:rPr>
              <a:t>Crea tu Marca </a:t>
            </a:r>
          </a:p>
        </p:txBody>
      </p:sp>
      <p:sp>
        <p:nvSpPr>
          <p:cNvPr id="20" name="Rectángulo 19"/>
          <p:cNvSpPr/>
          <p:nvPr/>
        </p:nvSpPr>
        <p:spPr>
          <a:xfrm>
            <a:off x="5569592" y="3901947"/>
            <a:ext cx="1562431" cy="307777"/>
          </a:xfrm>
          <a:prstGeom prst="rect">
            <a:avLst/>
          </a:prstGeom>
        </p:spPr>
        <p:txBody>
          <a:bodyPr wrap="square">
            <a:spAutoFit/>
          </a:bodyPr>
          <a:lstStyle/>
          <a:p>
            <a:r>
              <a:rPr lang="es-MX" sz="1400" dirty="0"/>
              <a:t>Personal en Redes: </a:t>
            </a:r>
          </a:p>
        </p:txBody>
      </p:sp>
      <p:sp>
        <p:nvSpPr>
          <p:cNvPr id="21" name="Rectángulo 20"/>
          <p:cNvSpPr/>
          <p:nvPr/>
        </p:nvSpPr>
        <p:spPr>
          <a:xfrm>
            <a:off x="5916122" y="4275821"/>
            <a:ext cx="1572354" cy="338554"/>
          </a:xfrm>
          <a:prstGeom prst="rect">
            <a:avLst/>
          </a:prstGeom>
        </p:spPr>
        <p:txBody>
          <a:bodyPr wrap="none">
            <a:spAutoFit/>
          </a:bodyPr>
          <a:lstStyle/>
          <a:p>
            <a:r>
              <a:rPr lang="es-MX" sz="1600" dirty="0"/>
              <a:t>Guía para Crecer</a:t>
            </a:r>
          </a:p>
        </p:txBody>
      </p:sp>
      <p:sp>
        <p:nvSpPr>
          <p:cNvPr id="22" name="Rectángulo 21"/>
          <p:cNvSpPr/>
          <p:nvPr/>
        </p:nvSpPr>
        <p:spPr>
          <a:xfrm rot="20728427">
            <a:off x="5162467" y="8009034"/>
            <a:ext cx="3125358" cy="646331"/>
          </a:xfrm>
          <a:prstGeom prst="rect">
            <a:avLst/>
          </a:prstGeom>
        </p:spPr>
        <p:txBody>
          <a:bodyPr wrap="square">
            <a:spAutoFit/>
          </a:bodyPr>
          <a:lstStyle/>
          <a:p>
            <a:r>
              <a:rPr lang="es-MX" dirty="0">
                <a:solidFill>
                  <a:srgbClr val="FFFF00"/>
                </a:solidFill>
                <a:latin typeface="Bahnschrift SemiBold" panose="020B0502040204020203" pitchFamily="34" charset="0"/>
              </a:rPr>
              <a:t>Tu Voz, Tu Acción, Tu Futuro</a:t>
            </a:r>
            <a:r>
              <a:rPr lang="es-MX" dirty="0">
                <a:solidFill>
                  <a:srgbClr val="FFFF00"/>
                </a:solidFill>
              </a:rPr>
              <a:t>"</a:t>
            </a:r>
          </a:p>
        </p:txBody>
      </p:sp>
    </p:spTree>
    <p:extLst>
      <p:ext uri="{BB962C8B-B14F-4D97-AF65-F5344CB8AC3E}">
        <p14:creationId xmlns:p14="http://schemas.microsoft.com/office/powerpoint/2010/main" val="101660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 xmlns:a16="http://schemas.microsoft.com/office/drawing/2014/main" id="{1738F71F-9263-4F94-A031-2946D624F518}"/>
              </a:ext>
            </a:extLst>
          </p:cNvPr>
          <p:cNvSpPr/>
          <p:nvPr/>
        </p:nvSpPr>
        <p:spPr>
          <a:xfrm>
            <a:off x="0" y="0"/>
            <a:ext cx="7772400"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3" name="Rectángulo 2">
            <a:extLst>
              <a:ext uri="{FF2B5EF4-FFF2-40B4-BE49-F238E27FC236}">
                <a16:creationId xmlns="" xmlns:a16="http://schemas.microsoft.com/office/drawing/2014/main" id="{1EFA0FFE-0E75-436C-B4C5-1228B1796ED0}"/>
              </a:ext>
            </a:extLst>
          </p:cNvPr>
          <p:cNvSpPr/>
          <p:nvPr/>
        </p:nvSpPr>
        <p:spPr>
          <a:xfrm>
            <a:off x="4572784" y="705861"/>
            <a:ext cx="3033851" cy="2608332"/>
          </a:xfrm>
          <a:prstGeom prst="rect">
            <a:avLst/>
          </a:prstGeom>
          <a:solidFill>
            <a:srgbClr val="D8B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4" name="Rectángulo 3">
            <a:extLst>
              <a:ext uri="{FF2B5EF4-FFF2-40B4-BE49-F238E27FC236}">
                <a16:creationId xmlns="" xmlns:a16="http://schemas.microsoft.com/office/drawing/2014/main" id="{0E15E064-E934-4E8C-96DF-98AF21BA7203}"/>
              </a:ext>
            </a:extLst>
          </p:cNvPr>
          <p:cNvSpPr/>
          <p:nvPr/>
        </p:nvSpPr>
        <p:spPr>
          <a:xfrm>
            <a:off x="4916575" y="3938816"/>
            <a:ext cx="2359829" cy="337316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5" name="Rectángulo 4">
            <a:extLst>
              <a:ext uri="{FF2B5EF4-FFF2-40B4-BE49-F238E27FC236}">
                <a16:creationId xmlns="" xmlns:a16="http://schemas.microsoft.com/office/drawing/2014/main" id="{7307F447-EABF-4E84-9C72-B3EF7BD929B3}"/>
              </a:ext>
            </a:extLst>
          </p:cNvPr>
          <p:cNvSpPr/>
          <p:nvPr/>
        </p:nvSpPr>
        <p:spPr>
          <a:xfrm>
            <a:off x="4909794" y="7336083"/>
            <a:ext cx="2359829" cy="225316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ángulo 5">
            <a:extLst>
              <a:ext uri="{FF2B5EF4-FFF2-40B4-BE49-F238E27FC236}">
                <a16:creationId xmlns="" xmlns:a16="http://schemas.microsoft.com/office/drawing/2014/main" id="{62D0FC35-1734-4933-9F14-4B001D330E33}"/>
              </a:ext>
            </a:extLst>
          </p:cNvPr>
          <p:cNvSpPr/>
          <p:nvPr/>
        </p:nvSpPr>
        <p:spPr>
          <a:xfrm>
            <a:off x="4916575" y="3942522"/>
            <a:ext cx="2359829" cy="143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IMAGEN</a:t>
            </a:r>
            <a:endParaRPr lang="es-EC" dirty="0">
              <a:solidFill>
                <a:schemeClr val="tx1"/>
              </a:solidFill>
            </a:endParaRPr>
          </a:p>
        </p:txBody>
      </p:sp>
      <p:sp>
        <p:nvSpPr>
          <p:cNvPr id="7" name="CuadroTexto 6">
            <a:extLst>
              <a:ext uri="{FF2B5EF4-FFF2-40B4-BE49-F238E27FC236}">
                <a16:creationId xmlns="" xmlns:a16="http://schemas.microsoft.com/office/drawing/2014/main" id="{F775ABBE-A2F9-42CF-9072-4920C7A82E41}"/>
              </a:ext>
            </a:extLst>
          </p:cNvPr>
          <p:cNvSpPr txBox="1"/>
          <p:nvPr/>
        </p:nvSpPr>
        <p:spPr>
          <a:xfrm>
            <a:off x="296883" y="290362"/>
            <a:ext cx="3918857" cy="954107"/>
          </a:xfrm>
          <a:prstGeom prst="rect">
            <a:avLst/>
          </a:prstGeom>
          <a:noFill/>
        </p:spPr>
        <p:txBody>
          <a:bodyPr wrap="square" rtlCol="0">
            <a:spAutoFit/>
          </a:bodyPr>
          <a:lstStyle/>
          <a:p>
            <a:pPr algn="just"/>
            <a:r>
              <a:rPr lang="es-MX" sz="2800" dirty="0">
                <a:solidFill>
                  <a:srgbClr val="00B0F0"/>
                </a:solidFill>
                <a:latin typeface="Times New Roman" panose="02020603050405020304" pitchFamily="18" charset="0"/>
                <a:cs typeface="Times New Roman" panose="02020603050405020304" pitchFamily="18" charset="0"/>
              </a:rPr>
              <a:t>Construye tu Marca desde Cero</a:t>
            </a:r>
            <a:r>
              <a:rPr lang="es-MX" sz="2800" dirty="0">
                <a:latin typeface="Times New Roman" panose="02020603050405020304" pitchFamily="18" charset="0"/>
                <a:cs typeface="Times New Roman" panose="02020603050405020304" pitchFamily="18" charset="0"/>
              </a:rPr>
              <a:t>: </a:t>
            </a:r>
            <a:r>
              <a:rPr lang="es-MX" sz="2000" dirty="0">
                <a:latin typeface="Times New Roman" panose="02020603050405020304" pitchFamily="18" charset="0"/>
                <a:cs typeface="Times New Roman" panose="02020603050405020304" pitchFamily="18" charset="0"/>
              </a:rPr>
              <a:t>Guía para Jóvenes</a:t>
            </a:r>
            <a:endParaRPr lang="es-EC" sz="2000"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 xmlns:a16="http://schemas.microsoft.com/office/drawing/2014/main" id="{547EF153-26DB-47E9-8C77-7D398C7AE1CE}"/>
              </a:ext>
            </a:extLst>
          </p:cNvPr>
          <p:cNvSpPr txBox="1"/>
          <p:nvPr/>
        </p:nvSpPr>
        <p:spPr>
          <a:xfrm>
            <a:off x="453551" y="1523159"/>
            <a:ext cx="3837451" cy="2677656"/>
          </a:xfrm>
          <a:prstGeom prst="rect">
            <a:avLst/>
          </a:prstGeom>
          <a:noFill/>
          <a:ln>
            <a:noFill/>
          </a:ln>
        </p:spPr>
        <p:txBody>
          <a:bodyPr wrap="square">
            <a:spAutoFit/>
          </a:bodyPr>
          <a:lstStyle/>
          <a:p>
            <a:pPr algn="just"/>
            <a:r>
              <a:rPr lang="es-MX" sz="1200" b="1" dirty="0">
                <a:latin typeface="Sanchez Regular"/>
              </a:rPr>
              <a:t>Define tu propósito</a:t>
            </a:r>
            <a:r>
              <a:rPr lang="es-MX" sz="1200" dirty="0">
                <a:latin typeface="Sanchez Regular"/>
              </a:rPr>
              <a:t>: ¿Qué quieres lograr con tu presencia en redes? (inspirar, educar, entretener</a:t>
            </a:r>
            <a:r>
              <a:rPr lang="es-MX" sz="1200" dirty="0" smtClean="0">
                <a:latin typeface="Sanchez Regular"/>
              </a:rPr>
              <a:t>).</a:t>
            </a:r>
          </a:p>
          <a:p>
            <a:pPr algn="just"/>
            <a:endParaRPr lang="es-MX" sz="1200" dirty="0">
              <a:latin typeface="Sanchez Regular"/>
            </a:endParaRPr>
          </a:p>
          <a:p>
            <a:pPr algn="just"/>
            <a:r>
              <a:rPr lang="es-MX" sz="1200" b="1" dirty="0">
                <a:latin typeface="Sanchez Regular"/>
              </a:rPr>
              <a:t>Selecciona tu nicho</a:t>
            </a:r>
            <a:r>
              <a:rPr lang="es-MX" sz="1200" dirty="0">
                <a:latin typeface="Sanchez Regular"/>
              </a:rPr>
              <a:t>: Escoge un tema que te apasione, como la moda, el deporte, la tecnología, etc</a:t>
            </a:r>
            <a:r>
              <a:rPr lang="es-MX" sz="1200" dirty="0" smtClean="0">
                <a:latin typeface="Sanchez Regular"/>
              </a:rPr>
              <a:t>.</a:t>
            </a:r>
          </a:p>
          <a:p>
            <a:pPr algn="just"/>
            <a:endParaRPr lang="es-MX" sz="1200" dirty="0">
              <a:latin typeface="Sanchez Regular"/>
            </a:endParaRPr>
          </a:p>
          <a:p>
            <a:pPr algn="just"/>
            <a:r>
              <a:rPr lang="es-MX" sz="1200" b="1" dirty="0">
                <a:latin typeface="Sanchez Regular"/>
              </a:rPr>
              <a:t>Crea contenido auténtico</a:t>
            </a:r>
            <a:r>
              <a:rPr lang="es-MX" sz="1200" dirty="0">
                <a:latin typeface="Sanchez Regular"/>
              </a:rPr>
              <a:t>: Comparte tus experiencias y conocimientos, siempre siendo fiel a quien eres</a:t>
            </a:r>
            <a:r>
              <a:rPr lang="es-MX" sz="1200" dirty="0" smtClean="0">
                <a:latin typeface="Sanchez Regular"/>
              </a:rPr>
              <a:t>.</a:t>
            </a:r>
          </a:p>
          <a:p>
            <a:pPr algn="just"/>
            <a:endParaRPr lang="es-MX" sz="1200" dirty="0">
              <a:latin typeface="Sanchez Regular"/>
            </a:endParaRPr>
          </a:p>
          <a:p>
            <a:pPr algn="just"/>
            <a:r>
              <a:rPr lang="es-MX" sz="1200" b="1" dirty="0">
                <a:latin typeface="Sanchez Regular"/>
              </a:rPr>
              <a:t>Consejo visual</a:t>
            </a:r>
            <a:r>
              <a:rPr lang="es-MX" sz="1200" dirty="0">
                <a:latin typeface="Sanchez Regular"/>
              </a:rPr>
              <a:t>: La importancia de tener un estilo visual coherente (colores, tipografía, fotos) que represente tu personalidad.</a:t>
            </a:r>
            <a:endParaRPr lang="es-EC" sz="1200" dirty="0">
              <a:latin typeface="Sanchez Regular"/>
            </a:endParaRPr>
          </a:p>
        </p:txBody>
      </p:sp>
      <p:sp>
        <p:nvSpPr>
          <p:cNvPr id="9" name="Rectángulo 8">
            <a:extLst>
              <a:ext uri="{FF2B5EF4-FFF2-40B4-BE49-F238E27FC236}">
                <a16:creationId xmlns="" xmlns:a16="http://schemas.microsoft.com/office/drawing/2014/main" id="{1DE380D3-BABB-465D-9858-0800AF018A87}"/>
              </a:ext>
            </a:extLst>
          </p:cNvPr>
          <p:cNvSpPr/>
          <p:nvPr/>
        </p:nvSpPr>
        <p:spPr>
          <a:xfrm>
            <a:off x="454153" y="4345892"/>
            <a:ext cx="3836849" cy="2852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IMAGEN</a:t>
            </a:r>
            <a:endParaRPr lang="es-EC" dirty="0">
              <a:solidFill>
                <a:schemeClr val="tx1"/>
              </a:solidFill>
            </a:endParaRPr>
          </a:p>
        </p:txBody>
      </p:sp>
      <p:sp>
        <p:nvSpPr>
          <p:cNvPr id="10" name="CuadroTexto 9">
            <a:extLst>
              <a:ext uri="{FF2B5EF4-FFF2-40B4-BE49-F238E27FC236}">
                <a16:creationId xmlns="" xmlns:a16="http://schemas.microsoft.com/office/drawing/2014/main" id="{FBF00641-46CC-4955-B9A5-6CE1336E1C55}"/>
              </a:ext>
            </a:extLst>
          </p:cNvPr>
          <p:cNvSpPr txBox="1"/>
          <p:nvPr/>
        </p:nvSpPr>
        <p:spPr>
          <a:xfrm>
            <a:off x="599505" y="7979807"/>
            <a:ext cx="3286694" cy="1569660"/>
          </a:xfrm>
          <a:prstGeom prst="rect">
            <a:avLst/>
          </a:prstGeom>
          <a:noFill/>
        </p:spPr>
        <p:txBody>
          <a:bodyPr wrap="square">
            <a:spAutoFit/>
          </a:bodyPr>
          <a:lstStyle/>
          <a:p>
            <a:pPr algn="just"/>
            <a:r>
              <a:rPr lang="es-MX" sz="1200" b="1" dirty="0"/>
              <a:t>Constancia es clave</a:t>
            </a:r>
            <a:r>
              <a:rPr lang="es-MX" sz="1200" dirty="0"/>
              <a:t>: Publica de manera regular y mantén una interacción activa con tus seguidores</a:t>
            </a:r>
            <a:r>
              <a:rPr lang="es-MX" sz="1200" dirty="0" smtClean="0"/>
              <a:t>.</a:t>
            </a:r>
          </a:p>
          <a:p>
            <a:pPr algn="just"/>
            <a:r>
              <a:rPr lang="es-MX" sz="1200" b="1" dirty="0"/>
              <a:t>Colabora con otros creadores</a:t>
            </a:r>
            <a:r>
              <a:rPr lang="es-MX" sz="1200" dirty="0"/>
              <a:t>: Hacer colaboraciones con influencers o amigos en tu nicho puede darte </a:t>
            </a:r>
            <a:r>
              <a:rPr lang="es-MX" sz="1200" dirty="0" smtClean="0"/>
              <a:t>visibilidad.</a:t>
            </a:r>
          </a:p>
          <a:p>
            <a:pPr algn="just"/>
            <a:r>
              <a:rPr lang="es-MX" sz="1200" b="1" dirty="0"/>
              <a:t>Usa hashtags de manera inteligente</a:t>
            </a:r>
            <a:r>
              <a:rPr lang="es-MX" sz="1200" dirty="0"/>
              <a:t>: Encuentra hashtags populares en tu sector, pero también aquellos que sean más específicos a tu contenido.</a:t>
            </a:r>
            <a:endParaRPr lang="es-EC" sz="1200" dirty="0"/>
          </a:p>
        </p:txBody>
      </p:sp>
      <p:sp>
        <p:nvSpPr>
          <p:cNvPr id="11" name="CuadroTexto 10">
            <a:extLst>
              <a:ext uri="{FF2B5EF4-FFF2-40B4-BE49-F238E27FC236}">
                <a16:creationId xmlns="" xmlns:a16="http://schemas.microsoft.com/office/drawing/2014/main" id="{A9FADDF5-9B4D-48CF-AD95-FC7F1700FB28}"/>
              </a:ext>
            </a:extLst>
          </p:cNvPr>
          <p:cNvSpPr txBox="1"/>
          <p:nvPr/>
        </p:nvSpPr>
        <p:spPr>
          <a:xfrm>
            <a:off x="5096754" y="929423"/>
            <a:ext cx="1879132" cy="400110"/>
          </a:xfrm>
          <a:prstGeom prst="rect">
            <a:avLst/>
          </a:prstGeom>
          <a:noFill/>
        </p:spPr>
        <p:txBody>
          <a:bodyPr wrap="square" rtlCol="0">
            <a:spAutoFit/>
          </a:bodyPr>
          <a:lstStyle/>
          <a:p>
            <a:pPr algn="just"/>
            <a:r>
              <a:rPr lang="es-ES" sz="2000" dirty="0">
                <a:solidFill>
                  <a:schemeClr val="bg1"/>
                </a:solidFill>
                <a:latin typeface="Bills Mafia" pitchFamily="2" charset="0"/>
              </a:rPr>
              <a:t>Tu noticia aquI </a:t>
            </a:r>
            <a:endParaRPr lang="es-EC" sz="2000" dirty="0">
              <a:solidFill>
                <a:schemeClr val="bg1"/>
              </a:solidFill>
              <a:latin typeface="Bills Mafia" pitchFamily="2" charset="0"/>
            </a:endParaRPr>
          </a:p>
        </p:txBody>
      </p:sp>
      <p:sp>
        <p:nvSpPr>
          <p:cNvPr id="12" name="CuadroTexto 11">
            <a:extLst>
              <a:ext uri="{FF2B5EF4-FFF2-40B4-BE49-F238E27FC236}">
                <a16:creationId xmlns="" xmlns:a16="http://schemas.microsoft.com/office/drawing/2014/main" id="{E1D13180-6D42-4838-A5F7-B4F5B5252A94}"/>
              </a:ext>
            </a:extLst>
          </p:cNvPr>
          <p:cNvSpPr txBox="1"/>
          <p:nvPr/>
        </p:nvSpPr>
        <p:spPr>
          <a:xfrm>
            <a:off x="5096754" y="7473091"/>
            <a:ext cx="1879132" cy="461665"/>
          </a:xfrm>
          <a:prstGeom prst="rect">
            <a:avLst/>
          </a:prstGeom>
          <a:noFill/>
        </p:spPr>
        <p:txBody>
          <a:bodyPr wrap="square" rtlCol="0">
            <a:spAutoFit/>
          </a:bodyPr>
          <a:lstStyle/>
          <a:p>
            <a:pPr algn="r"/>
            <a:r>
              <a:rPr lang="es-MX" sz="2400" b="1" dirty="0">
                <a:solidFill>
                  <a:srgbClr val="FFFF00"/>
                </a:solidFill>
              </a:rPr>
              <a:t>Tip práctico</a:t>
            </a:r>
            <a:r>
              <a:rPr lang="es-MX" sz="2000" dirty="0"/>
              <a:t>: </a:t>
            </a:r>
            <a:endParaRPr lang="es-EC" sz="2000" dirty="0">
              <a:solidFill>
                <a:schemeClr val="bg1"/>
              </a:solidFill>
              <a:latin typeface="Bills Mafia" pitchFamily="2" charset="0"/>
            </a:endParaRPr>
          </a:p>
        </p:txBody>
      </p:sp>
      <p:sp>
        <p:nvSpPr>
          <p:cNvPr id="13" name="CuadroTexto 12">
            <a:extLst>
              <a:ext uri="{FF2B5EF4-FFF2-40B4-BE49-F238E27FC236}">
                <a16:creationId xmlns="" xmlns:a16="http://schemas.microsoft.com/office/drawing/2014/main" id="{59C41F3B-F5A2-4C58-ABD2-966FC75989E9}"/>
              </a:ext>
            </a:extLst>
          </p:cNvPr>
          <p:cNvSpPr txBox="1"/>
          <p:nvPr/>
        </p:nvSpPr>
        <p:spPr>
          <a:xfrm>
            <a:off x="5001486" y="1425252"/>
            <a:ext cx="2069668" cy="1569660"/>
          </a:xfrm>
          <a:prstGeom prst="rect">
            <a:avLst/>
          </a:prstGeom>
          <a:noFill/>
        </p:spPr>
        <p:txBody>
          <a:bodyPr wrap="square">
            <a:spAutoFit/>
          </a:bodyPr>
          <a:lstStyle/>
          <a:p>
            <a:pPr algn="ctr"/>
            <a:r>
              <a:rPr lang="es-ES" sz="1600" dirty="0"/>
              <a:t>Escribe tu texto aquí Escribe tu texto aquí Escribe tu texto aquí Escribe tu texto aquí Escribe tu texto aquí Escribe tu texto aquí </a:t>
            </a:r>
            <a:endParaRPr lang="es-EC" sz="1600" dirty="0"/>
          </a:p>
        </p:txBody>
      </p:sp>
      <p:sp>
        <p:nvSpPr>
          <p:cNvPr id="14" name="CuadroTexto 13">
            <a:extLst>
              <a:ext uri="{FF2B5EF4-FFF2-40B4-BE49-F238E27FC236}">
                <a16:creationId xmlns="" xmlns:a16="http://schemas.microsoft.com/office/drawing/2014/main" id="{7DC9CFC1-F06A-4888-B2F1-8A1CB6EAA7BC}"/>
              </a:ext>
            </a:extLst>
          </p:cNvPr>
          <p:cNvSpPr txBox="1"/>
          <p:nvPr/>
        </p:nvSpPr>
        <p:spPr>
          <a:xfrm>
            <a:off x="5063655" y="7976563"/>
            <a:ext cx="2069668" cy="1569660"/>
          </a:xfrm>
          <a:prstGeom prst="rect">
            <a:avLst/>
          </a:prstGeom>
          <a:noFill/>
        </p:spPr>
        <p:txBody>
          <a:bodyPr wrap="square">
            <a:spAutoFit/>
          </a:bodyPr>
          <a:lstStyle/>
          <a:p>
            <a:pPr algn="ctr"/>
            <a:r>
              <a:rPr lang="es-MX" sz="1600" dirty="0">
                <a:solidFill>
                  <a:schemeClr val="bg1"/>
                </a:solidFill>
              </a:rPr>
              <a:t>Usa herramientas como Canva o aplicaciones de edición para mantener una estética visual </a:t>
            </a:r>
            <a:r>
              <a:rPr lang="es-MX" sz="1600" dirty="0" smtClean="0">
                <a:solidFill>
                  <a:schemeClr val="bg1"/>
                </a:solidFill>
              </a:rPr>
              <a:t>atractiva</a:t>
            </a:r>
            <a:r>
              <a:rPr lang="es-MX" sz="1600" dirty="0" smtClean="0"/>
              <a:t>.</a:t>
            </a:r>
            <a:endParaRPr lang="es-EC" sz="1600" dirty="0">
              <a:solidFill>
                <a:schemeClr val="bg1"/>
              </a:solidFill>
            </a:endParaRPr>
          </a:p>
        </p:txBody>
      </p:sp>
      <p:sp>
        <p:nvSpPr>
          <p:cNvPr id="15" name="CuadroTexto 14">
            <a:extLst>
              <a:ext uri="{FF2B5EF4-FFF2-40B4-BE49-F238E27FC236}">
                <a16:creationId xmlns="" xmlns:a16="http://schemas.microsoft.com/office/drawing/2014/main" id="{313D3266-D229-4FE0-A04F-4058BB030421}"/>
              </a:ext>
            </a:extLst>
          </p:cNvPr>
          <p:cNvSpPr txBox="1"/>
          <p:nvPr/>
        </p:nvSpPr>
        <p:spPr>
          <a:xfrm>
            <a:off x="5114634" y="5520201"/>
            <a:ext cx="2069668" cy="1815882"/>
          </a:xfrm>
          <a:prstGeom prst="rect">
            <a:avLst/>
          </a:prstGeom>
          <a:noFill/>
        </p:spPr>
        <p:txBody>
          <a:bodyPr wrap="square">
            <a:spAutoFit/>
          </a:bodyPr>
          <a:lstStyle/>
          <a:p>
            <a:pPr algn="ctr"/>
            <a:r>
              <a:rPr lang="es-MX" sz="1600" dirty="0"/>
              <a:t>Las redes sociales permiten a los jóvenes destacar y monetizar sus talentos, creando marcas personales en plataformas como Instagram y TikTok.</a:t>
            </a:r>
            <a:endParaRPr lang="es-EC" sz="1600" dirty="0"/>
          </a:p>
        </p:txBody>
      </p:sp>
      <p:pic>
        <p:nvPicPr>
          <p:cNvPr id="1028" name="Picture 4" descr="¿En qué habría que centrarse hoy como creador de contenido y de qué habríamos de olvidarnos ya? The post Creadores de contenido ya no creen en redes sociales appeared first on Luis Maram."/>
          <p:cNvPicPr>
            <a:picLocks noChangeAspect="1" noChangeArrowheads="1"/>
          </p:cNvPicPr>
          <p:nvPr/>
        </p:nvPicPr>
        <p:blipFill rotWithShape="1">
          <a:blip r:embed="rId2">
            <a:extLst>
              <a:ext uri="{28A0092B-C50C-407E-A947-70E740481C1C}">
                <a14:useLocalDpi xmlns:a14="http://schemas.microsoft.com/office/drawing/2010/main" val="0"/>
              </a:ext>
            </a:extLst>
          </a:blip>
          <a:srcRect t="4416" r="5250"/>
          <a:stretch/>
        </p:blipFill>
        <p:spPr bwMode="auto">
          <a:xfrm>
            <a:off x="453551" y="4325448"/>
            <a:ext cx="3833441" cy="289381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cto 18">
            <a:extLst>
              <a:ext uri="{FF2B5EF4-FFF2-40B4-BE49-F238E27FC236}">
                <a16:creationId xmlns:a16="http://schemas.microsoft.com/office/drawing/2014/main" xmlns="" id="{D20BFD8F-9058-40ED-BF65-E52129F6E932}"/>
              </a:ext>
            </a:extLst>
          </p:cNvPr>
          <p:cNvCxnSpPr>
            <a:cxnSpLocks/>
          </p:cNvCxnSpPr>
          <p:nvPr/>
        </p:nvCxnSpPr>
        <p:spPr>
          <a:xfrm>
            <a:off x="453551" y="7343897"/>
            <a:ext cx="3833441" cy="1"/>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2" name="Conector recto 21">
            <a:extLst>
              <a:ext uri="{FF2B5EF4-FFF2-40B4-BE49-F238E27FC236}">
                <a16:creationId xmlns:a16="http://schemas.microsoft.com/office/drawing/2014/main" xmlns="" id="{D20BFD8F-9058-40ED-BF65-E52129F6E932}"/>
              </a:ext>
            </a:extLst>
          </p:cNvPr>
          <p:cNvCxnSpPr>
            <a:cxnSpLocks/>
          </p:cNvCxnSpPr>
          <p:nvPr/>
        </p:nvCxnSpPr>
        <p:spPr>
          <a:xfrm>
            <a:off x="296883" y="4325448"/>
            <a:ext cx="0" cy="2892768"/>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4" name="Conector recto 23">
            <a:extLst>
              <a:ext uri="{FF2B5EF4-FFF2-40B4-BE49-F238E27FC236}">
                <a16:creationId xmlns:a16="http://schemas.microsoft.com/office/drawing/2014/main" xmlns="" id="{D20BFD8F-9058-40ED-BF65-E52129F6E932}"/>
              </a:ext>
            </a:extLst>
          </p:cNvPr>
          <p:cNvCxnSpPr>
            <a:cxnSpLocks/>
          </p:cNvCxnSpPr>
          <p:nvPr/>
        </p:nvCxnSpPr>
        <p:spPr>
          <a:xfrm>
            <a:off x="453551" y="4233735"/>
            <a:ext cx="3833441" cy="1"/>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5" name="Conector recto 24">
            <a:extLst>
              <a:ext uri="{FF2B5EF4-FFF2-40B4-BE49-F238E27FC236}">
                <a16:creationId xmlns:a16="http://schemas.microsoft.com/office/drawing/2014/main" xmlns="" id="{D20BFD8F-9058-40ED-BF65-E52129F6E932}"/>
              </a:ext>
            </a:extLst>
          </p:cNvPr>
          <p:cNvCxnSpPr>
            <a:cxnSpLocks/>
          </p:cNvCxnSpPr>
          <p:nvPr/>
        </p:nvCxnSpPr>
        <p:spPr>
          <a:xfrm>
            <a:off x="4420579" y="4325448"/>
            <a:ext cx="1" cy="2873375"/>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8" name="Conector recto 27">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 xmlns:a16="http://schemas.microsoft.com/office/drawing/2014/main" id="{BD5BA1FF-ED20-4F23-B9F2-84E6353221C0}"/>
              </a:ext>
            </a:extLst>
          </p:cNvPr>
          <p:cNvSpPr txBox="1"/>
          <p:nvPr/>
        </p:nvSpPr>
        <p:spPr>
          <a:xfrm>
            <a:off x="599506" y="7399606"/>
            <a:ext cx="3616234" cy="553998"/>
          </a:xfrm>
          <a:prstGeom prst="rect">
            <a:avLst/>
          </a:prstGeom>
          <a:noFill/>
        </p:spPr>
        <p:txBody>
          <a:bodyPr wrap="square" rtlCol="0">
            <a:spAutoFit/>
          </a:bodyPr>
          <a:lstStyle/>
          <a:p>
            <a:pPr algn="just"/>
            <a:r>
              <a:rPr lang="es-MX" dirty="0">
                <a:solidFill>
                  <a:schemeClr val="accent1">
                    <a:lumMod val="75000"/>
                  </a:schemeClr>
                </a:solidFill>
              </a:rPr>
              <a:t>Crecimiento Orgánico: </a:t>
            </a:r>
            <a:r>
              <a:rPr lang="es-MX" sz="1200" dirty="0">
                <a:solidFill>
                  <a:schemeClr val="accent1">
                    <a:lumMod val="75000"/>
                  </a:schemeClr>
                </a:solidFill>
              </a:rPr>
              <a:t>Estrategias </a:t>
            </a:r>
            <a:r>
              <a:rPr lang="es-MX" sz="1200" dirty="0" smtClean="0">
                <a:solidFill>
                  <a:schemeClr val="accent1">
                    <a:lumMod val="75000"/>
                  </a:schemeClr>
                </a:solidFill>
              </a:rPr>
              <a:t>que</a:t>
            </a:r>
          </a:p>
          <a:p>
            <a:pPr algn="just"/>
            <a:r>
              <a:rPr lang="es-MX" sz="1200" dirty="0" smtClean="0">
                <a:solidFill>
                  <a:schemeClr val="accent1">
                    <a:lumMod val="75000"/>
                  </a:schemeClr>
                </a:solidFill>
              </a:rPr>
              <a:t> </a:t>
            </a:r>
            <a:r>
              <a:rPr lang="es-MX" sz="1200" dirty="0">
                <a:solidFill>
                  <a:schemeClr val="accent1">
                    <a:lumMod val="75000"/>
                  </a:schemeClr>
                </a:solidFill>
              </a:rPr>
              <a:t>Funcionan</a:t>
            </a:r>
            <a:endParaRPr lang="es-EC" sz="1200" dirty="0">
              <a:solidFill>
                <a:schemeClr val="accent1">
                  <a:lumMod val="75000"/>
                </a:schemeClr>
              </a:solidFill>
              <a:latin typeface="Bills Mafia" pitchFamily="2" charset="0"/>
            </a:endParaRPr>
          </a:p>
        </p:txBody>
      </p:sp>
      <p:pic>
        <p:nvPicPr>
          <p:cNvPr id="1034" name="Picture 10" descr="https://i.pinimg.com/564x/6b/bc/cb/6bbccb8db5a18d6b65e084617853a8d1.jpg"/>
          <p:cNvPicPr>
            <a:picLocks noChangeAspect="1" noChangeArrowheads="1"/>
          </p:cNvPicPr>
          <p:nvPr/>
        </p:nvPicPr>
        <p:blipFill rotWithShape="1">
          <a:blip r:embed="rId3">
            <a:extLst>
              <a:ext uri="{28A0092B-C50C-407E-A947-70E740481C1C}">
                <a14:useLocalDpi xmlns:a14="http://schemas.microsoft.com/office/drawing/2010/main" val="0"/>
              </a:ext>
            </a:extLst>
          </a:blip>
          <a:srcRect r="-318" b="2273"/>
          <a:stretch/>
        </p:blipFill>
        <p:spPr bwMode="auto">
          <a:xfrm>
            <a:off x="4916574" y="3730443"/>
            <a:ext cx="2360525" cy="1736907"/>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34">
            <a:extLst>
              <a:ext uri="{FF2B5EF4-FFF2-40B4-BE49-F238E27FC236}">
                <a16:creationId xmlns:a16="http://schemas.microsoft.com/office/drawing/2014/main" xmlns="" id="{4AEA6A6F-978E-4803-AC70-A37026F49968}"/>
              </a:ext>
            </a:extLst>
          </p:cNvPr>
          <p:cNvCxnSpPr/>
          <p:nvPr/>
        </p:nvCxnSpPr>
        <p:spPr>
          <a:xfrm>
            <a:off x="4750130" y="3538847"/>
            <a:ext cx="23093" cy="6007376"/>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xmlns="" id="{4AEA6A6F-978E-4803-AC70-A37026F49968}"/>
              </a:ext>
            </a:extLst>
          </p:cNvPr>
          <p:cNvCxnSpPr/>
          <p:nvPr/>
        </p:nvCxnSpPr>
        <p:spPr>
          <a:xfrm>
            <a:off x="7482776" y="3538847"/>
            <a:ext cx="0" cy="6007376"/>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xmlns="" id="{4AEA6A6F-978E-4803-AC70-A37026F49968}"/>
              </a:ext>
            </a:extLst>
          </p:cNvPr>
          <p:cNvCxnSpPr/>
          <p:nvPr/>
        </p:nvCxnSpPr>
        <p:spPr>
          <a:xfrm>
            <a:off x="4916574" y="3538847"/>
            <a:ext cx="2353049"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pic>
        <p:nvPicPr>
          <p:cNvPr id="1036" name="Picture 12" descr="McDonald's - The Original AD :: Beha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6323" y="878110"/>
            <a:ext cx="2600332" cy="2269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 xmlns:a16="http://schemas.microsoft.com/office/drawing/2014/main" id="{1738F71F-9263-4F94-A031-2946D624F518}"/>
              </a:ext>
            </a:extLst>
          </p:cNvPr>
          <p:cNvSpPr/>
          <p:nvPr/>
        </p:nvSpPr>
        <p:spPr>
          <a:xfrm>
            <a:off x="0" y="0"/>
            <a:ext cx="7772400"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3" name="Rectángulo 2">
            <a:extLst>
              <a:ext uri="{FF2B5EF4-FFF2-40B4-BE49-F238E27FC236}">
                <a16:creationId xmlns="" xmlns:a16="http://schemas.microsoft.com/office/drawing/2014/main" id="{F8A79859-2F0A-40AA-B3A8-0E15D4971803}"/>
              </a:ext>
            </a:extLst>
          </p:cNvPr>
          <p:cNvSpPr/>
          <p:nvPr/>
        </p:nvSpPr>
        <p:spPr>
          <a:xfrm>
            <a:off x="369221" y="348649"/>
            <a:ext cx="7192722" cy="2795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TU IMAGEN</a:t>
            </a:r>
            <a:endParaRPr lang="es-EC" dirty="0">
              <a:solidFill>
                <a:schemeClr val="tx1"/>
              </a:solidFill>
            </a:endParaRPr>
          </a:p>
        </p:txBody>
      </p:sp>
      <p:pic>
        <p:nvPicPr>
          <p:cNvPr id="4" name="Imagen 3" descr="Una pizza en una caja&#10;&#10;Descripción generada automáticamente">
            <a:extLst>
              <a:ext uri="{FF2B5EF4-FFF2-40B4-BE49-F238E27FC236}">
                <a16:creationId xmlns="" xmlns:a16="http://schemas.microsoft.com/office/drawing/2014/main" id="{276D2365-D869-4232-8867-17E1F76183B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534794" y="7348085"/>
            <a:ext cx="2988357" cy="1977227"/>
          </a:xfrm>
          <a:prstGeom prst="rect">
            <a:avLst/>
          </a:prstGeom>
        </p:spPr>
      </p:pic>
      <p:sp>
        <p:nvSpPr>
          <p:cNvPr id="5" name="CuadroTexto 4">
            <a:extLst>
              <a:ext uri="{FF2B5EF4-FFF2-40B4-BE49-F238E27FC236}">
                <a16:creationId xmlns="" xmlns:a16="http://schemas.microsoft.com/office/drawing/2014/main" id="{A46E08E9-0319-4524-87ED-20F115959629}"/>
              </a:ext>
            </a:extLst>
          </p:cNvPr>
          <p:cNvSpPr txBox="1"/>
          <p:nvPr/>
        </p:nvSpPr>
        <p:spPr>
          <a:xfrm>
            <a:off x="365453" y="3224311"/>
            <a:ext cx="7192722" cy="830997"/>
          </a:xfrm>
          <a:prstGeom prst="rect">
            <a:avLst/>
          </a:prstGeom>
          <a:noFill/>
        </p:spPr>
        <p:txBody>
          <a:bodyPr wrap="square" rtlCol="0">
            <a:spAutoFit/>
          </a:bodyPr>
          <a:lstStyle/>
          <a:p>
            <a:r>
              <a:rPr lang="es-ES" sz="2400" b="1" dirty="0" smtClean="0">
                <a:latin typeface="Times New Roman" panose="02020603050405020304" pitchFamily="18" charset="0"/>
                <a:cs typeface="Times New Roman" panose="02020603050405020304" pitchFamily="18" charset="0"/>
              </a:rPr>
              <a:t>El </a:t>
            </a:r>
            <a:r>
              <a:rPr lang="es-ES" sz="2400" b="1" dirty="0" err="1" smtClean="0">
                <a:latin typeface="Times New Roman" panose="02020603050405020304" pitchFamily="18" charset="0"/>
                <a:cs typeface="Times New Roman" panose="02020603050405020304" pitchFamily="18" charset="0"/>
              </a:rPr>
              <a:t>Themach</a:t>
            </a:r>
            <a:r>
              <a:rPr lang="es-ES" sz="2400" b="1" dirty="0" smtClean="0">
                <a:latin typeface="Times New Roman" panose="02020603050405020304" pitchFamily="18" charset="0"/>
                <a:cs typeface="Times New Roman" panose="02020603050405020304" pitchFamily="18" charset="0"/>
              </a:rPr>
              <a:t> opina sobre el divorcio de juan </a:t>
            </a:r>
            <a:r>
              <a:rPr lang="es-ES" sz="2400" b="1" dirty="0" err="1" smtClean="0">
                <a:latin typeface="Times New Roman" panose="02020603050405020304" pitchFamily="18" charset="0"/>
                <a:cs typeface="Times New Roman" panose="02020603050405020304" pitchFamily="18" charset="0"/>
              </a:rPr>
              <a:t>Guarnizo</a:t>
            </a:r>
            <a:r>
              <a:rPr lang="es-ES" sz="2400" b="1" dirty="0" smtClean="0">
                <a:latin typeface="Times New Roman" panose="02020603050405020304" pitchFamily="18" charset="0"/>
                <a:cs typeface="Times New Roman" panose="02020603050405020304" pitchFamily="18" charset="0"/>
              </a:rPr>
              <a:t> y Ari </a:t>
            </a:r>
            <a:r>
              <a:rPr lang="es-ES" sz="2400" b="1" dirty="0" err="1" smtClean="0">
                <a:latin typeface="Times New Roman" panose="02020603050405020304" pitchFamily="18" charset="0"/>
                <a:cs typeface="Times New Roman" panose="02020603050405020304" pitchFamily="18" charset="0"/>
              </a:rPr>
              <a:t>Gameplays</a:t>
            </a:r>
            <a:endParaRPr lang="es-EC" sz="2400" b="1" dirty="0">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 xmlns:a16="http://schemas.microsoft.com/office/drawing/2014/main" id="{7FAFC849-A59F-4E3B-93C3-91A3341BB3C5}"/>
              </a:ext>
            </a:extLst>
          </p:cNvPr>
          <p:cNvSpPr txBox="1"/>
          <p:nvPr/>
        </p:nvSpPr>
        <p:spPr>
          <a:xfrm>
            <a:off x="372988" y="4165247"/>
            <a:ext cx="7192722" cy="1384995"/>
          </a:xfrm>
          <a:prstGeom prst="rect">
            <a:avLst/>
          </a:prstGeom>
          <a:noFill/>
          <a:ln>
            <a:noFill/>
          </a:ln>
        </p:spPr>
        <p:txBody>
          <a:bodyPr wrap="square">
            <a:spAutoFit/>
          </a:bodyPr>
          <a:lstStyle/>
          <a:p>
            <a:r>
              <a:rPr lang="es-MX" sz="1200" b="1" dirty="0"/>
              <a:t>El Temach</a:t>
            </a:r>
            <a:r>
              <a:rPr lang="es-MX" sz="1200" dirty="0"/>
              <a:t>, quien frecuentemente aborda temas relacionados con la </a:t>
            </a:r>
            <a:r>
              <a:rPr lang="es-MX" sz="1200" b="1" dirty="0"/>
              <a:t>masculinidad</a:t>
            </a:r>
            <a:r>
              <a:rPr lang="es-MX" sz="1200" dirty="0"/>
              <a:t> y las relaciones interpersonales, fue cuestionado por sus seguidores sobre su </a:t>
            </a:r>
            <a:r>
              <a:rPr lang="es-MX" sz="1200" b="1" dirty="0"/>
              <a:t>opinión</a:t>
            </a:r>
            <a:r>
              <a:rPr lang="es-MX" sz="1200" dirty="0"/>
              <a:t> acerca del </a:t>
            </a:r>
            <a:r>
              <a:rPr lang="es-MX" sz="1200" b="1" dirty="0"/>
              <a:t>divorcio</a:t>
            </a:r>
            <a:r>
              <a:rPr lang="es-MX" sz="1200" dirty="0"/>
              <a:t> de </a:t>
            </a:r>
            <a:r>
              <a:rPr lang="es-MX" sz="1200" b="1" dirty="0"/>
              <a:t>Juan Guarnizo</a:t>
            </a:r>
            <a:r>
              <a:rPr lang="es-MX" sz="1200" dirty="0"/>
              <a:t> y </a:t>
            </a:r>
            <a:r>
              <a:rPr lang="es-MX" sz="1200" b="1" dirty="0"/>
              <a:t>Ari Gameplays</a:t>
            </a:r>
            <a:r>
              <a:rPr lang="es-MX" sz="1200" dirty="0"/>
              <a:t>.</a:t>
            </a:r>
          </a:p>
          <a:p>
            <a:r>
              <a:rPr lang="es-MX" sz="1200" dirty="0"/>
              <a:t>En su video de TikTok, </a:t>
            </a:r>
            <a:r>
              <a:rPr lang="es-MX" sz="1200" b="1" dirty="0"/>
              <a:t>El Temach</a:t>
            </a:r>
            <a:r>
              <a:rPr lang="es-MX" sz="1200" dirty="0"/>
              <a:t> expresó que, aunque no tiene una relación cercana con </a:t>
            </a:r>
            <a:r>
              <a:rPr lang="es-MX" sz="1200" b="1" dirty="0"/>
              <a:t>Juan Guarnizo</a:t>
            </a:r>
            <a:r>
              <a:rPr lang="es-MX" sz="1200" dirty="0"/>
              <a:t>, comprende que un </a:t>
            </a:r>
            <a:r>
              <a:rPr lang="es-MX" sz="1200" b="1" dirty="0"/>
              <a:t>divorcio</a:t>
            </a:r>
            <a:r>
              <a:rPr lang="es-MX" sz="1200" dirty="0"/>
              <a:t> es una situación compleja y difícil para cualquier persona. Así que, en lugar de emitir una </a:t>
            </a:r>
            <a:r>
              <a:rPr lang="es-MX" sz="1200" b="1" dirty="0"/>
              <a:t>crítica</a:t>
            </a:r>
            <a:r>
              <a:rPr lang="es-MX" sz="1200" dirty="0"/>
              <a:t> hacia </a:t>
            </a:r>
            <a:r>
              <a:rPr lang="es-MX" sz="1200" b="1" dirty="0"/>
              <a:t>Guarnizo</a:t>
            </a:r>
            <a:r>
              <a:rPr lang="es-MX" sz="1200" dirty="0"/>
              <a:t>, como muchos esperaban, ofreció </a:t>
            </a:r>
            <a:r>
              <a:rPr lang="es-MX" sz="1200" b="1" dirty="0"/>
              <a:t>apoyo</a:t>
            </a:r>
            <a:r>
              <a:rPr lang="es-MX" sz="1200" dirty="0"/>
              <a:t> y consuelo</a:t>
            </a:r>
          </a:p>
          <a:p>
            <a:pPr algn="just"/>
            <a:endParaRPr lang="es-EC" sz="1200" dirty="0"/>
          </a:p>
        </p:txBody>
      </p:sp>
      <p:cxnSp>
        <p:nvCxnSpPr>
          <p:cNvPr id="7" name="Conector recto 6">
            <a:extLst>
              <a:ext uri="{FF2B5EF4-FFF2-40B4-BE49-F238E27FC236}">
                <a16:creationId xmlns="" xmlns:a16="http://schemas.microsoft.com/office/drawing/2014/main" id="{21F90009-DE27-4776-BF97-95A0E5AFDF77}"/>
              </a:ext>
            </a:extLst>
          </p:cNvPr>
          <p:cNvCxnSpPr/>
          <p:nvPr/>
        </p:nvCxnSpPr>
        <p:spPr>
          <a:xfrm>
            <a:off x="365454" y="5691037"/>
            <a:ext cx="7065057" cy="0"/>
          </a:xfrm>
          <a:prstGeom prst="line">
            <a:avLst/>
          </a:prstGeom>
          <a:ln w="76200">
            <a:solidFill>
              <a:srgbClr val="A33D29"/>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 xmlns:a16="http://schemas.microsoft.com/office/drawing/2014/main" id="{1315404F-AE7B-4A7D-9446-088ABBC8EA2A}"/>
              </a:ext>
            </a:extLst>
          </p:cNvPr>
          <p:cNvSpPr txBox="1"/>
          <p:nvPr/>
        </p:nvSpPr>
        <p:spPr>
          <a:xfrm>
            <a:off x="365453" y="5870492"/>
            <a:ext cx="2052283" cy="954107"/>
          </a:xfrm>
          <a:prstGeom prst="rect">
            <a:avLst/>
          </a:prstGeom>
          <a:noFill/>
        </p:spPr>
        <p:txBody>
          <a:bodyPr wrap="square" rtlCol="0">
            <a:spAutoFit/>
          </a:bodyPr>
          <a:lstStyle/>
          <a:p>
            <a:r>
              <a:rPr lang="es-MX" sz="1400" b="1" dirty="0"/>
              <a:t>Adrián Marcelo dona 25 mil pesos a fan para pagarle operación; usuarios aplauden gesto</a:t>
            </a:r>
          </a:p>
        </p:txBody>
      </p:sp>
      <p:sp>
        <p:nvSpPr>
          <p:cNvPr id="10" name="CuadroTexto 9">
            <a:extLst>
              <a:ext uri="{FF2B5EF4-FFF2-40B4-BE49-F238E27FC236}">
                <a16:creationId xmlns="" xmlns:a16="http://schemas.microsoft.com/office/drawing/2014/main" id="{1570A56C-8267-4504-A829-25AD02846693}"/>
              </a:ext>
            </a:extLst>
          </p:cNvPr>
          <p:cNvSpPr txBox="1"/>
          <p:nvPr/>
        </p:nvSpPr>
        <p:spPr>
          <a:xfrm>
            <a:off x="378641" y="7082396"/>
            <a:ext cx="1961132" cy="2862322"/>
          </a:xfrm>
          <a:prstGeom prst="rect">
            <a:avLst/>
          </a:prstGeom>
          <a:noFill/>
          <a:ln>
            <a:noFill/>
          </a:ln>
        </p:spPr>
        <p:txBody>
          <a:bodyPr wrap="square">
            <a:spAutoFit/>
          </a:bodyPr>
          <a:lstStyle/>
          <a:p>
            <a:r>
              <a:rPr lang="es-MX" sz="1200" dirty="0" err="1"/>
              <a:t>drián</a:t>
            </a:r>
            <a:r>
              <a:rPr lang="es-MX" sz="1200" dirty="0"/>
              <a:t> Marcelo se hizo tendencia en redes, tras donarle 25 mil pesos a un fan con hemorragia cerebral, para ayudarlo a pagar una cirugía que requiere urgentemente.  </a:t>
            </a:r>
          </a:p>
          <a:p>
            <a:r>
              <a:rPr lang="es-MX" sz="1200" dirty="0"/>
              <a:t>Un usuario de la plataforma de 'X', antes </a:t>
            </a:r>
            <a:r>
              <a:rPr lang="es-MX" sz="1200" dirty="0" err="1"/>
              <a:t>Twitter</a:t>
            </a:r>
            <a:r>
              <a:rPr lang="es-MX" sz="1200" dirty="0"/>
              <a:t>, identificado como José Ernesto Alfaro, quien se encuentra recaudando fondos para costear los gastos médicos de su amigo Eduardo García, </a:t>
            </a:r>
          </a:p>
        </p:txBody>
      </p:sp>
      <p:sp>
        <p:nvSpPr>
          <p:cNvPr id="11" name="CuadroTexto 10">
            <a:extLst>
              <a:ext uri="{FF2B5EF4-FFF2-40B4-BE49-F238E27FC236}">
                <a16:creationId xmlns="" xmlns:a16="http://schemas.microsoft.com/office/drawing/2014/main" id="{7391E42B-266F-41D2-8E93-AB5C07031D4F}"/>
              </a:ext>
            </a:extLst>
          </p:cNvPr>
          <p:cNvSpPr txBox="1"/>
          <p:nvPr/>
        </p:nvSpPr>
        <p:spPr>
          <a:xfrm>
            <a:off x="2456717" y="8501381"/>
            <a:ext cx="1961132" cy="1015663"/>
          </a:xfrm>
          <a:prstGeom prst="rect">
            <a:avLst/>
          </a:prstGeom>
          <a:noFill/>
          <a:ln>
            <a:noFill/>
          </a:ln>
        </p:spPr>
        <p:txBody>
          <a:bodyPr wrap="square">
            <a:spAutoFit/>
          </a:bodyPr>
          <a:lstStyle/>
          <a:p>
            <a:r>
              <a:rPr lang="es-MX" sz="1200" dirty="0"/>
              <a:t>le pidió al </a:t>
            </a:r>
            <a:r>
              <a:rPr lang="es-MX" sz="1200" dirty="0" err="1"/>
              <a:t>influencer</a:t>
            </a:r>
            <a:r>
              <a:rPr lang="es-MX" sz="1200" dirty="0"/>
              <a:t> compartir su publicación para llegar a más personas y poder recaudar el dinero que necesitan. </a:t>
            </a:r>
          </a:p>
        </p:txBody>
      </p:sp>
      <p:cxnSp>
        <p:nvCxnSpPr>
          <p:cNvPr id="12" name="Conector recto 11">
            <a:extLst>
              <a:ext uri="{FF2B5EF4-FFF2-40B4-BE49-F238E27FC236}">
                <a16:creationId xmlns="" xmlns:a16="http://schemas.microsoft.com/office/drawing/2014/main" id="{8C2C8769-7CBA-4498-84FB-52C4C679CCBB}"/>
              </a:ext>
            </a:extLst>
          </p:cNvPr>
          <p:cNvCxnSpPr>
            <a:cxnSpLocks/>
          </p:cNvCxnSpPr>
          <p:nvPr/>
        </p:nvCxnSpPr>
        <p:spPr>
          <a:xfrm>
            <a:off x="445962" y="6995572"/>
            <a:ext cx="1815183" cy="0"/>
          </a:xfrm>
          <a:prstGeom prst="line">
            <a:avLst/>
          </a:prstGeom>
          <a:ln w="76200">
            <a:solidFill>
              <a:srgbClr val="595959"/>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 xmlns:a16="http://schemas.microsoft.com/office/drawing/2014/main" id="{2C3258CE-B510-4A82-8A6E-0562043996F9}"/>
              </a:ext>
            </a:extLst>
          </p:cNvPr>
          <p:cNvSpPr/>
          <p:nvPr/>
        </p:nvSpPr>
        <p:spPr>
          <a:xfrm>
            <a:off x="2641079" y="6311380"/>
            <a:ext cx="1670370" cy="1569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TU IMAGEN</a:t>
            </a:r>
            <a:endParaRPr lang="es-EC" dirty="0">
              <a:solidFill>
                <a:schemeClr val="tx1"/>
              </a:solidFill>
            </a:endParaRPr>
          </a:p>
        </p:txBody>
      </p:sp>
      <p:pic>
        <p:nvPicPr>
          <p:cNvPr id="14" name="Imagen 13" descr="Imagen que contiene Interfaz de usuario gráfica&#10;&#10;Descripción generada automáticamente">
            <a:extLst>
              <a:ext uri="{FF2B5EF4-FFF2-40B4-BE49-F238E27FC236}">
                <a16:creationId xmlns="" xmlns:a16="http://schemas.microsoft.com/office/drawing/2014/main" id="{2245E8DB-E413-4F2D-A1A9-E0059508946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4534793" y="5924968"/>
            <a:ext cx="2988357" cy="1159530"/>
          </a:xfrm>
          <a:prstGeom prst="rect">
            <a:avLst/>
          </a:prstGeom>
        </p:spPr>
      </p:pic>
      <p:pic>
        <p:nvPicPr>
          <p:cNvPr id="3074" name="Picture 2" descr="EL TEMACH VIERNES DE MORRAS 16 DE JULIO - &quot;DIFERENCIA ENTRE ATRACCIÓN Y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453" y="348649"/>
            <a:ext cx="5049591" cy="2840395"/>
          </a:xfrm>
          <a:prstGeom prst="rect">
            <a:avLst/>
          </a:prstGeom>
          <a:noFill/>
          <a:extLst>
            <a:ext uri="{909E8E84-426E-40DD-AFC4-6F175D3DCCD1}">
              <a14:hiddenFill xmlns:a14="http://schemas.microsoft.com/office/drawing/2010/main">
                <a:solidFill>
                  <a:srgbClr val="FFFFFF"/>
                </a:solidFill>
              </a14:hiddenFill>
            </a:ext>
          </a:extLst>
        </p:spPr>
      </p:pic>
      <p:sp>
        <p:nvSpPr>
          <p:cNvPr id="18" name="Triángulo isósceles 17"/>
          <p:cNvSpPr/>
          <p:nvPr/>
        </p:nvSpPr>
        <p:spPr>
          <a:xfrm rot="5400000">
            <a:off x="5320702" y="1610743"/>
            <a:ext cx="385846" cy="2715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76" name="Picture 4" descr="Conoce al streamer Juan Sebastián Guarnizo, esposo de Ari Gameplays"/>
          <p:cNvPicPr>
            <a:picLocks noChangeAspect="1" noChangeArrowheads="1"/>
          </p:cNvPicPr>
          <p:nvPr/>
        </p:nvPicPr>
        <p:blipFill rotWithShape="1">
          <a:blip r:embed="rId7">
            <a:extLst>
              <a:ext uri="{28A0092B-C50C-407E-A947-70E740481C1C}">
                <a14:useLocalDpi xmlns:a14="http://schemas.microsoft.com/office/drawing/2010/main" val="0"/>
              </a:ext>
            </a:extLst>
          </a:blip>
          <a:srcRect r="28225"/>
          <a:stretch/>
        </p:blipFill>
        <p:spPr bwMode="auto">
          <a:xfrm>
            <a:off x="5415043" y="370980"/>
            <a:ext cx="2150667" cy="282450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ector recto 20">
            <a:extLst>
              <a:ext uri="{FF2B5EF4-FFF2-40B4-BE49-F238E27FC236}">
                <a16:creationId xmlns="" xmlns:a16="http://schemas.microsoft.com/office/drawing/2014/main" id="{8C2C8769-7CBA-4498-84FB-52C4C679CCBB}"/>
              </a:ext>
            </a:extLst>
          </p:cNvPr>
          <p:cNvCxnSpPr>
            <a:cxnSpLocks/>
          </p:cNvCxnSpPr>
          <p:nvPr/>
        </p:nvCxnSpPr>
        <p:spPr>
          <a:xfrm>
            <a:off x="2641079" y="6071647"/>
            <a:ext cx="1815183" cy="0"/>
          </a:xfrm>
          <a:prstGeom prst="line">
            <a:avLst/>
          </a:prstGeom>
          <a:ln w="76200">
            <a:solidFill>
              <a:srgbClr val="595959"/>
            </a:solidFill>
          </a:ln>
        </p:spPr>
        <p:style>
          <a:lnRef idx="1">
            <a:schemeClr val="accent1"/>
          </a:lnRef>
          <a:fillRef idx="0">
            <a:schemeClr val="accent1"/>
          </a:fillRef>
          <a:effectRef idx="0">
            <a:schemeClr val="accent1"/>
          </a:effectRef>
          <a:fontRef idx="minor">
            <a:schemeClr val="tx1"/>
          </a:fontRef>
        </p:style>
      </p:cxnSp>
      <p:pic>
        <p:nvPicPr>
          <p:cNvPr id="3078" name="Picture 6" descr="https://abcnoticias.mx/u/fotografias/m/2024/10/16/f960x540-264501_338576_505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116" t="608" r="17201" b="-608"/>
          <a:stretch/>
        </p:blipFill>
        <p:spPr bwMode="auto">
          <a:xfrm>
            <a:off x="2647949" y="6311379"/>
            <a:ext cx="1769899" cy="196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55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r="2611"/>
          <a:stretch/>
        </p:blipFill>
        <p:spPr>
          <a:xfrm>
            <a:off x="0" y="0"/>
            <a:ext cx="7778187" cy="10058400"/>
          </a:xfrm>
          <a:prstGeom prst="rect">
            <a:avLst/>
          </a:prstGeo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28350" t="-14677" r="-28350" b="32833"/>
          <a:stretch/>
        </p:blipFill>
        <p:spPr>
          <a:xfrm rot="10800000" flipV="1">
            <a:off x="3946361" y="6922315"/>
            <a:ext cx="3831826" cy="3136085"/>
          </a:xfrm>
          <a:prstGeom prst="rect">
            <a:avLst/>
          </a:prstGeom>
        </p:spPr>
      </p:pic>
    </p:spTree>
    <p:extLst>
      <p:ext uri="{BB962C8B-B14F-4D97-AF65-F5344CB8AC3E}">
        <p14:creationId xmlns:p14="http://schemas.microsoft.com/office/powerpoint/2010/main" val="404988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 xmlns:a16="http://schemas.microsoft.com/office/drawing/2014/main" id="{1738F71F-9263-4F94-A031-2946D624F518}"/>
              </a:ext>
            </a:extLst>
          </p:cNvPr>
          <p:cNvSpPr/>
          <p:nvPr/>
        </p:nvSpPr>
        <p:spPr>
          <a:xfrm>
            <a:off x="0" y="0"/>
            <a:ext cx="7772400"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8" name="CuadroTexto 17">
            <a:extLst>
              <a:ext uri="{FF2B5EF4-FFF2-40B4-BE49-F238E27FC236}">
                <a16:creationId xmlns:a16="http://schemas.microsoft.com/office/drawing/2014/main" xmlns="" id="{D74FF1D9-E49F-4F68-B00D-44BE791451B7}"/>
              </a:ext>
            </a:extLst>
          </p:cNvPr>
          <p:cNvSpPr txBox="1"/>
          <p:nvPr/>
        </p:nvSpPr>
        <p:spPr>
          <a:xfrm>
            <a:off x="2971799" y="1601469"/>
            <a:ext cx="4619626" cy="5755422"/>
          </a:xfrm>
          <a:prstGeom prst="rect">
            <a:avLst/>
          </a:prstGeom>
          <a:noFill/>
        </p:spPr>
        <p:txBody>
          <a:bodyPr wrap="square" rtlCol="0">
            <a:spAutoFit/>
          </a:bodyPr>
          <a:lstStyle/>
          <a:p>
            <a:r>
              <a:rPr lang="es-MX" sz="2800" b="1" dirty="0">
                <a:solidFill>
                  <a:schemeClr val="accent1">
                    <a:lumMod val="75000"/>
                  </a:schemeClr>
                </a:solidFill>
                <a:latin typeface="Times New Roman" panose="02020603050405020304" pitchFamily="18" charset="0"/>
                <a:cs typeface="Times New Roman" panose="02020603050405020304" pitchFamily="18" charset="0"/>
              </a:rPr>
              <a:t>Voces en Acción: La Historia de Erwin </a:t>
            </a:r>
            <a:r>
              <a:rPr lang="es-MX" sz="2800" b="1" dirty="0" smtClean="0">
                <a:solidFill>
                  <a:schemeClr val="accent1">
                    <a:lumMod val="75000"/>
                  </a:schemeClr>
                </a:solidFill>
                <a:latin typeface="Times New Roman" panose="02020603050405020304" pitchFamily="18" charset="0"/>
                <a:cs typeface="Times New Roman" panose="02020603050405020304" pitchFamily="18" charset="0"/>
              </a:rPr>
              <a:t>Jonathan</a:t>
            </a:r>
          </a:p>
          <a:p>
            <a:endParaRPr lang="es-MX" sz="2800" b="1" dirty="0">
              <a:latin typeface="Times New Roman" panose="02020603050405020304" pitchFamily="18" charset="0"/>
              <a:cs typeface="Times New Roman" panose="02020603050405020304" pitchFamily="18" charset="0"/>
            </a:endParaRPr>
          </a:p>
          <a:p>
            <a:r>
              <a:rPr lang="es-MX" b="1" dirty="0">
                <a:solidFill>
                  <a:schemeClr val="accent1">
                    <a:lumMod val="60000"/>
                    <a:lumOff val="40000"/>
                  </a:schemeClr>
                </a:solidFill>
              </a:rPr>
              <a:t>Un Joven que Inspira </a:t>
            </a:r>
            <a:r>
              <a:rPr lang="es-MX" b="1" dirty="0" smtClean="0">
                <a:solidFill>
                  <a:schemeClr val="accent1">
                    <a:lumMod val="60000"/>
                    <a:lumOff val="40000"/>
                  </a:schemeClr>
                </a:solidFill>
              </a:rPr>
              <a:t>Cambio</a:t>
            </a:r>
          </a:p>
          <a:p>
            <a:endParaRPr lang="es-MX" sz="1600" dirty="0">
              <a:solidFill>
                <a:schemeClr val="accent1">
                  <a:lumMod val="60000"/>
                  <a:lumOff val="40000"/>
                </a:schemeClr>
              </a:solidFill>
            </a:endParaRPr>
          </a:p>
          <a:p>
            <a:r>
              <a:rPr lang="es-MX" sz="1400" dirty="0"/>
              <a:t>A sus 18 años, </a:t>
            </a:r>
            <a:r>
              <a:rPr lang="es-MX" sz="1400" b="1" dirty="0"/>
              <a:t>Erwin Jonathan </a:t>
            </a:r>
            <a:r>
              <a:rPr lang="es-MX" sz="1400" b="1" dirty="0" smtClean="0"/>
              <a:t>Méndez Córdova</a:t>
            </a:r>
            <a:r>
              <a:rPr lang="es-MX" sz="1400" dirty="0" smtClean="0"/>
              <a:t> </a:t>
            </a:r>
            <a:r>
              <a:rPr lang="es-MX" sz="1400" dirty="0"/>
              <a:t>decidió que era hora de actuar. Creyendo que su comunidad merecía un futuro mejor, se unió al partido </a:t>
            </a:r>
            <a:r>
              <a:rPr lang="es-MX" sz="1400" b="1" dirty="0"/>
              <a:t>Morena</a:t>
            </a:r>
            <a:r>
              <a:rPr lang="es-MX" sz="1400" dirty="0"/>
              <a:t> y fundó un grupo de jóvenes que, como él, buscaban hacer oír sus voces.</a:t>
            </a:r>
          </a:p>
          <a:p>
            <a:r>
              <a:rPr lang="es-MX" sz="1400" dirty="0"/>
              <a:t>Con carisma y pasión, Erwin organizó reuniones semanales donde compartió su conocimiento sobre política y oportunidades como </a:t>
            </a:r>
            <a:r>
              <a:rPr lang="es-MX" sz="1400" b="1" dirty="0"/>
              <a:t>Jóvenes Construyendo el Futuro</a:t>
            </a:r>
            <a:r>
              <a:rPr lang="es-MX" sz="1400" dirty="0"/>
              <a:t>. Su energía contagiosa atrajo a más amigos, transformando un pequeño grupo en una comunidad vibrante dispuesta a marcar la diferencia.</a:t>
            </a:r>
          </a:p>
          <a:p>
            <a:r>
              <a:rPr lang="es-MX" sz="1400" dirty="0"/>
              <a:t>Desde pintar escuelas hasta organizar jornadas de información, Erwin y su grupo demostraron que la juventud tiene el poder de cambiar su entorno. Hoy, su historia nos recuerda que cada uno de nosotros puede ser un agente de cambio</a:t>
            </a:r>
            <a:r>
              <a:rPr lang="es-MX" sz="1400" dirty="0" smtClean="0"/>
              <a:t>.</a:t>
            </a:r>
          </a:p>
          <a:p>
            <a:r>
              <a:rPr lang="es-MX" sz="1600" b="1" dirty="0">
                <a:solidFill>
                  <a:srgbClr val="FFFF00"/>
                </a:solidFill>
              </a:rPr>
              <a:t>Inspírate y únete a la acción! Tu voz cuenta</a:t>
            </a:r>
            <a:endParaRPr lang="es-MX" sz="1600" dirty="0">
              <a:solidFill>
                <a:srgbClr val="FFFF00"/>
              </a:solidFill>
            </a:endParaRPr>
          </a:p>
          <a:p>
            <a:endParaRPr lang="es-MX" sz="1200" dirty="0">
              <a:solidFill>
                <a:srgbClr val="FFFF00"/>
              </a:solidFill>
            </a:endParaRPr>
          </a:p>
          <a:p>
            <a:endParaRPr lang="es-CO" sz="1200" dirty="0">
              <a:solidFill>
                <a:srgbClr val="46423F"/>
              </a:solidFill>
              <a:latin typeface="Sanchez Regular" panose="02000000000000000000" pitchFamily="50"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336" y="2457801"/>
            <a:ext cx="2453982" cy="4051055"/>
          </a:xfrm>
          <a:prstGeom prst="rect">
            <a:avLst/>
          </a:prstGeom>
        </p:spPr>
      </p:pic>
      <p:cxnSp>
        <p:nvCxnSpPr>
          <p:cNvPr id="21" name="Conector recto 20">
            <a:extLst>
              <a:ext uri="{FF2B5EF4-FFF2-40B4-BE49-F238E27FC236}">
                <a16:creationId xmlns:a16="http://schemas.microsoft.com/office/drawing/2014/main" xmlns="" id="{D20BFD8F-9058-40ED-BF65-E52129F6E932}"/>
              </a:ext>
            </a:extLst>
          </p:cNvPr>
          <p:cNvCxnSpPr>
            <a:cxnSpLocks/>
          </p:cNvCxnSpPr>
          <p:nvPr/>
        </p:nvCxnSpPr>
        <p:spPr>
          <a:xfrm>
            <a:off x="13549" y="1973388"/>
            <a:ext cx="2811009" cy="1"/>
          </a:xfrm>
          <a:prstGeom prst="line">
            <a:avLst/>
          </a:prstGeom>
          <a:ln/>
        </p:spPr>
        <p:style>
          <a:lnRef idx="3">
            <a:schemeClr val="accent2"/>
          </a:lnRef>
          <a:fillRef idx="0">
            <a:schemeClr val="accent2"/>
          </a:fillRef>
          <a:effectRef idx="2">
            <a:schemeClr val="accent2"/>
          </a:effectRef>
          <a:fontRef idx="minor">
            <a:schemeClr val="tx1"/>
          </a:fontRef>
        </p:style>
      </p:cxnSp>
      <p:sp>
        <p:nvSpPr>
          <p:cNvPr id="23" name="CuadroTexto 22">
            <a:extLst>
              <a:ext uri="{FF2B5EF4-FFF2-40B4-BE49-F238E27FC236}">
                <a16:creationId xmlns:a16="http://schemas.microsoft.com/office/drawing/2014/main" xmlns="" id="{D74FF1D9-E49F-4F68-B00D-44BE791451B7}"/>
              </a:ext>
            </a:extLst>
          </p:cNvPr>
          <p:cNvSpPr txBox="1"/>
          <p:nvPr/>
        </p:nvSpPr>
        <p:spPr>
          <a:xfrm>
            <a:off x="442485" y="7322099"/>
            <a:ext cx="4574986" cy="2954655"/>
          </a:xfrm>
          <a:prstGeom prst="rect">
            <a:avLst/>
          </a:prstGeom>
          <a:noFill/>
        </p:spPr>
        <p:txBody>
          <a:bodyPr wrap="square" rtlCol="0">
            <a:spAutoFit/>
          </a:bodyPr>
          <a:lstStyle/>
          <a:p>
            <a:r>
              <a:rPr lang="es-MX" sz="2400" dirty="0">
                <a:solidFill>
                  <a:schemeClr val="accent1">
                    <a:lumMod val="75000"/>
                  </a:schemeClr>
                </a:solidFill>
                <a:latin typeface="Bahnschrift SemiCondensed" panose="020B0502040204020203" pitchFamily="34" charset="0"/>
              </a:rPr>
              <a:t>Yair García, Tatuando Sueños a los 18</a:t>
            </a:r>
            <a:endParaRPr lang="es-MX" sz="2400" b="1" dirty="0">
              <a:solidFill>
                <a:schemeClr val="accent1">
                  <a:lumMod val="75000"/>
                </a:schemeClr>
              </a:solidFill>
              <a:latin typeface="Bahnschrift SemiCondensed" panose="020B0502040204020203" pitchFamily="34" charset="0"/>
              <a:cs typeface="Times New Roman" panose="02020603050405020304" pitchFamily="18" charset="0"/>
            </a:endParaRPr>
          </a:p>
          <a:p>
            <a:endParaRPr lang="es-MX" sz="1400" dirty="0" smtClean="0">
              <a:solidFill>
                <a:schemeClr val="accent1">
                  <a:lumMod val="60000"/>
                  <a:lumOff val="40000"/>
                </a:schemeClr>
              </a:solidFill>
            </a:endParaRPr>
          </a:p>
          <a:p>
            <a:r>
              <a:rPr lang="es-MX" sz="1400" b="1" dirty="0"/>
              <a:t>Yair García</a:t>
            </a:r>
            <a:r>
              <a:rPr lang="es-MX" sz="1400" dirty="0"/>
              <a:t>, con solo 18 años, está transformando su pasión por el arte en una carrera como tatuador. Cada boceto lo acerca a plasmar historias en la piel de los demás, fusionando creatividad y talento en cada trazo de tinta.</a:t>
            </a:r>
          </a:p>
          <a:p>
            <a:r>
              <a:rPr lang="es-MX" sz="1400" b="1" dirty="0"/>
              <a:t>"Tatuar es mi forma de dejar una huella."</a:t>
            </a:r>
            <a:endParaRPr lang="es-MX" sz="1400" dirty="0"/>
          </a:p>
          <a:p>
            <a:r>
              <a:rPr lang="es-MX" sz="1400" dirty="0"/>
              <a:t>Yair nos muestra cómo seguir nuestros sueños puede ser una obra de arte.</a:t>
            </a:r>
          </a:p>
          <a:p>
            <a:endParaRPr lang="es-MX" sz="1400" dirty="0">
              <a:solidFill>
                <a:schemeClr val="accent1">
                  <a:lumMod val="60000"/>
                  <a:lumOff val="40000"/>
                </a:schemeClr>
              </a:solidFill>
            </a:endParaRPr>
          </a:p>
          <a:p>
            <a:pPr algn="just"/>
            <a:r>
              <a:rPr lang="es-ES" sz="1200" dirty="0" smtClean="0">
                <a:solidFill>
                  <a:srgbClr val="46423F"/>
                </a:solidFill>
                <a:latin typeface="Sanchez Regular" panose="02000000000000000000" pitchFamily="50" charset="0"/>
              </a:rPr>
              <a:t> </a:t>
            </a:r>
            <a:endParaRPr lang="es-CO" sz="1200" dirty="0">
              <a:solidFill>
                <a:srgbClr val="46423F"/>
              </a:solidFill>
              <a:latin typeface="Sanchez Regular" panose="02000000000000000000" pitchFamily="50" charset="0"/>
            </a:endParaRPr>
          </a:p>
        </p:txBody>
      </p:sp>
      <p:pic>
        <p:nvPicPr>
          <p:cNvPr id="4100" name="Picture 4" descr="Tato Barong Di Punggung - 46+ Koleksi Gam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728" y="7218407"/>
            <a:ext cx="2012421" cy="2012421"/>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xmlns="" id="{0704D974-B09C-44F1-814A-8F8C77C5486A}"/>
              </a:ext>
            </a:extLst>
          </p:cNvPr>
          <p:cNvSpPr txBox="1"/>
          <p:nvPr/>
        </p:nvSpPr>
        <p:spPr>
          <a:xfrm>
            <a:off x="-536362" y="206874"/>
            <a:ext cx="7616431" cy="799706"/>
          </a:xfrm>
          <a:prstGeom prst="rect">
            <a:avLst/>
          </a:prstGeom>
          <a:noFill/>
        </p:spPr>
        <p:txBody>
          <a:bodyPr wrap="square" rtlCol="0">
            <a:spAutoFit/>
          </a:bodyPr>
          <a:lstStyle/>
          <a:p>
            <a:pPr algn="ctr">
              <a:lnSpc>
                <a:spcPts val="5500"/>
              </a:lnSpc>
            </a:pPr>
            <a:r>
              <a:rPr lang="es-MX" sz="5400" dirty="0">
                <a:latin typeface="Times New Roman" panose="02020603050405020304" pitchFamily="18" charset="0"/>
                <a:cs typeface="Times New Roman" panose="02020603050405020304" pitchFamily="18" charset="0"/>
              </a:rPr>
              <a:t>Juventud en Acción</a:t>
            </a:r>
            <a:r>
              <a:rPr lang="es-MX" sz="5400" dirty="0" smtClean="0"/>
              <a:t>:</a:t>
            </a:r>
            <a:endParaRPr lang="es-MX" sz="2000" b="1" dirty="0" smtClean="0">
              <a:latin typeface="Times New Roman" panose="02020603050405020304" pitchFamily="18" charset="0"/>
              <a:cs typeface="Times New Roman" panose="02020603050405020304" pitchFamily="18" charset="0"/>
            </a:endParaRPr>
          </a:p>
        </p:txBody>
      </p:sp>
      <p:sp>
        <p:nvSpPr>
          <p:cNvPr id="25" name="CuadroTexto 24">
            <a:extLst>
              <a:ext uri="{FF2B5EF4-FFF2-40B4-BE49-F238E27FC236}">
                <a16:creationId xmlns:a16="http://schemas.microsoft.com/office/drawing/2014/main" xmlns="" id="{0704D974-B09C-44F1-814A-8F8C77C5486A}"/>
              </a:ext>
            </a:extLst>
          </p:cNvPr>
          <p:cNvSpPr txBox="1"/>
          <p:nvPr/>
        </p:nvSpPr>
        <p:spPr>
          <a:xfrm>
            <a:off x="935258" y="645992"/>
            <a:ext cx="7616431" cy="681405"/>
          </a:xfrm>
          <a:prstGeom prst="rect">
            <a:avLst/>
          </a:prstGeom>
          <a:noFill/>
        </p:spPr>
        <p:txBody>
          <a:bodyPr wrap="square" rtlCol="0">
            <a:spAutoFit/>
          </a:bodyPr>
          <a:lstStyle/>
          <a:p>
            <a:pPr algn="ctr">
              <a:lnSpc>
                <a:spcPts val="5500"/>
              </a:lnSpc>
            </a:pPr>
            <a:r>
              <a:rPr lang="es-MX" sz="2000" dirty="0"/>
              <a:t>Emprendedores y Activistas que Transforman</a:t>
            </a:r>
            <a:endParaRPr lang="es-MX" sz="2000" b="1" dirty="0" smtClean="0">
              <a:latin typeface="Times New Roman" panose="02020603050405020304" pitchFamily="18" charset="0"/>
              <a:cs typeface="Times New Roman" panose="02020603050405020304" pitchFamily="18" charset="0"/>
            </a:endParaRPr>
          </a:p>
        </p:txBody>
      </p:sp>
      <p:cxnSp>
        <p:nvCxnSpPr>
          <p:cNvPr id="27" name="Conector recto 26">
            <a:extLst>
              <a:ext uri="{FF2B5EF4-FFF2-40B4-BE49-F238E27FC236}">
                <a16:creationId xmlns:a16="http://schemas.microsoft.com/office/drawing/2014/main" xmlns="" id="{5E38652C-F860-418E-84D7-BE11FD83F9C0}"/>
              </a:ext>
            </a:extLst>
          </p:cNvPr>
          <p:cNvCxnSpPr>
            <a:cxnSpLocks/>
          </p:cNvCxnSpPr>
          <p:nvPr/>
        </p:nvCxnSpPr>
        <p:spPr>
          <a:xfrm>
            <a:off x="289622" y="119770"/>
            <a:ext cx="6903530" cy="0"/>
          </a:xfrm>
          <a:prstGeom prst="line">
            <a:avLst/>
          </a:prstGeom>
          <a:ln w="38100">
            <a:solidFill>
              <a:srgbClr val="46423F"/>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xmlns="" id="{5E38652C-F860-418E-84D7-BE11FD83F9C0}"/>
              </a:ext>
            </a:extLst>
          </p:cNvPr>
          <p:cNvCxnSpPr>
            <a:cxnSpLocks/>
          </p:cNvCxnSpPr>
          <p:nvPr/>
        </p:nvCxnSpPr>
        <p:spPr>
          <a:xfrm>
            <a:off x="289622" y="1269926"/>
            <a:ext cx="6790447" cy="13268"/>
          </a:xfrm>
          <a:prstGeom prst="line">
            <a:avLst/>
          </a:prstGeom>
          <a:ln w="38100">
            <a:solidFill>
              <a:srgbClr val="46423F"/>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xmlns="" id="{5E38652C-F860-418E-84D7-BE11FD83F9C0}"/>
              </a:ext>
            </a:extLst>
          </p:cNvPr>
          <p:cNvCxnSpPr>
            <a:cxnSpLocks/>
          </p:cNvCxnSpPr>
          <p:nvPr/>
        </p:nvCxnSpPr>
        <p:spPr>
          <a:xfrm flipV="1">
            <a:off x="289621" y="1380459"/>
            <a:ext cx="6790448" cy="2656"/>
          </a:xfrm>
          <a:prstGeom prst="line">
            <a:avLst/>
          </a:prstGeom>
          <a:ln w="38100">
            <a:solidFill>
              <a:srgbClr val="46423F"/>
            </a:solidFill>
          </a:ln>
        </p:spPr>
        <p:style>
          <a:lnRef idx="1">
            <a:schemeClr val="accent1"/>
          </a:lnRef>
          <a:fillRef idx="0">
            <a:schemeClr val="accent1"/>
          </a:fillRef>
          <a:effectRef idx="0">
            <a:schemeClr val="accent1"/>
          </a:effectRef>
          <a:fontRef idx="minor">
            <a:schemeClr val="tx1"/>
          </a:fontRef>
        </p:style>
      </p:cxnSp>
      <p:pic>
        <p:nvPicPr>
          <p:cNvPr id="31" name="Imagen 30"/>
          <p:cNvPicPr>
            <a:picLocks noChangeAspect="1"/>
          </p:cNvPicPr>
          <p:nvPr/>
        </p:nvPicPr>
        <p:blipFill rotWithShape="1">
          <a:blip r:embed="rId4"/>
          <a:srcRect l="10954" t="81641" r="11543" b="3802"/>
          <a:stretch/>
        </p:blipFill>
        <p:spPr>
          <a:xfrm>
            <a:off x="5324728" y="9275446"/>
            <a:ext cx="2012421" cy="369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102" name="Imagen 4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336" y="6515698"/>
            <a:ext cx="2453982" cy="376721"/>
          </a:xfrm>
          <a:prstGeom prst="rect">
            <a:avLst/>
          </a:prstGeom>
        </p:spPr>
      </p:pic>
      <p:pic>
        <p:nvPicPr>
          <p:cNvPr id="4103" name="Imagen 4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336" y="6892419"/>
            <a:ext cx="2453982" cy="355071"/>
          </a:xfrm>
          <a:prstGeom prst="rect">
            <a:avLst/>
          </a:prstGeom>
        </p:spPr>
      </p:pic>
    </p:spTree>
    <p:extLst>
      <p:ext uri="{BB962C8B-B14F-4D97-AF65-F5344CB8AC3E}">
        <p14:creationId xmlns:p14="http://schemas.microsoft.com/office/powerpoint/2010/main" val="3782283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xmlns="" id="{1738F71F-9263-4F94-A031-2946D624F518}"/>
              </a:ext>
            </a:extLst>
          </p:cNvPr>
          <p:cNvSpPr/>
          <p:nvPr/>
        </p:nvSpPr>
        <p:spPr>
          <a:xfrm>
            <a:off x="0" y="0"/>
            <a:ext cx="7772400" cy="9995541"/>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26" name="CuadroTexto 25">
            <a:extLst>
              <a:ext uri="{FF2B5EF4-FFF2-40B4-BE49-F238E27FC236}">
                <a16:creationId xmlns:a16="http://schemas.microsoft.com/office/drawing/2014/main" xmlns="" id="{C3FC54CF-B2BC-4298-B2C0-D6F0261EBA54}"/>
              </a:ext>
            </a:extLst>
          </p:cNvPr>
          <p:cNvSpPr txBox="1"/>
          <p:nvPr/>
        </p:nvSpPr>
        <p:spPr>
          <a:xfrm>
            <a:off x="296324" y="268775"/>
            <a:ext cx="3996429" cy="1754326"/>
          </a:xfrm>
          <a:prstGeom prst="rect">
            <a:avLst/>
          </a:prstGeom>
          <a:noFill/>
        </p:spPr>
        <p:txBody>
          <a:bodyPr wrap="square" rtlCol="0">
            <a:spAutoFit/>
          </a:bodyPr>
          <a:lstStyle/>
          <a:p>
            <a:r>
              <a:rPr lang="es-MX" sz="4000" b="1" dirty="0">
                <a:latin typeface="Times New Roman" panose="02020603050405020304" pitchFamily="18" charset="0"/>
                <a:cs typeface="Times New Roman" panose="02020603050405020304" pitchFamily="18" charset="0"/>
              </a:rPr>
              <a:t>Construye tu Futuro: </a:t>
            </a:r>
            <a:r>
              <a:rPr lang="es-MX" sz="2800" b="1" dirty="0">
                <a:latin typeface="Times New Roman" panose="02020603050405020304" pitchFamily="18" charset="0"/>
                <a:cs typeface="Times New Roman" panose="02020603050405020304" pitchFamily="18" charset="0"/>
              </a:rPr>
              <a:t>Guía para Jóvenes Emprendedores</a:t>
            </a:r>
            <a:endParaRPr lang="es-EC" sz="2800" b="1" dirty="0">
              <a:latin typeface="Times New Roman" panose="02020603050405020304" pitchFamily="18" charset="0"/>
              <a:cs typeface="Times New Roman" panose="02020603050405020304" pitchFamily="18" charset="0"/>
            </a:endParaRPr>
          </a:p>
        </p:txBody>
      </p:sp>
      <p:sp>
        <p:nvSpPr>
          <p:cNvPr id="29" name="CuadroTexto 28">
            <a:extLst>
              <a:ext uri="{FF2B5EF4-FFF2-40B4-BE49-F238E27FC236}">
                <a16:creationId xmlns:a16="http://schemas.microsoft.com/office/drawing/2014/main" xmlns="" id="{E54899CE-0589-4E0B-8587-0A6E8DD03579}"/>
              </a:ext>
            </a:extLst>
          </p:cNvPr>
          <p:cNvSpPr txBox="1"/>
          <p:nvPr/>
        </p:nvSpPr>
        <p:spPr>
          <a:xfrm>
            <a:off x="163921" y="2102833"/>
            <a:ext cx="4061624" cy="1692771"/>
          </a:xfrm>
          <a:prstGeom prst="rect">
            <a:avLst/>
          </a:prstGeom>
          <a:noFill/>
          <a:ln>
            <a:noFill/>
          </a:ln>
        </p:spPr>
        <p:txBody>
          <a:bodyPr wrap="square">
            <a:spAutoFit/>
          </a:bodyPr>
          <a:lstStyle/>
          <a:p>
            <a:pPr marL="171452" indent="-171452" algn="just">
              <a:buFont typeface="Wingdings" panose="05000000000000000000" pitchFamily="2" charset="2"/>
              <a:buChar char="Ø"/>
            </a:pPr>
            <a:r>
              <a:rPr lang="es-MX" sz="1600" dirty="0" smtClean="0">
                <a:solidFill>
                  <a:schemeClr val="accent1">
                    <a:lumMod val="75000"/>
                  </a:schemeClr>
                </a:solidFill>
                <a:latin typeface="Sanchez Regular" panose="02000000000000000000" pitchFamily="50" charset="0"/>
              </a:rPr>
              <a:t>Finanzas </a:t>
            </a:r>
            <a:r>
              <a:rPr lang="es-MX" sz="1600" dirty="0">
                <a:solidFill>
                  <a:schemeClr val="accent1">
                    <a:lumMod val="75000"/>
                  </a:schemeClr>
                </a:solidFill>
                <a:latin typeface="Sanchez Regular" panose="02000000000000000000" pitchFamily="50" charset="0"/>
              </a:rPr>
              <a:t>Básicas </a:t>
            </a:r>
            <a:r>
              <a:rPr lang="es-MX" sz="1600" dirty="0" smtClean="0">
                <a:solidFill>
                  <a:schemeClr val="accent1">
                    <a:lumMod val="75000"/>
                  </a:schemeClr>
                </a:solidFill>
                <a:latin typeface="Sanchez Regular" panose="02000000000000000000" pitchFamily="50" charset="0"/>
              </a:rPr>
              <a:t>para</a:t>
            </a:r>
          </a:p>
          <a:p>
            <a:pPr algn="just"/>
            <a:r>
              <a:rPr lang="es-MX" sz="1600" dirty="0" smtClean="0">
                <a:solidFill>
                  <a:schemeClr val="accent1">
                    <a:lumMod val="75000"/>
                  </a:schemeClr>
                </a:solidFill>
                <a:latin typeface="Sanchez Regular" panose="02000000000000000000" pitchFamily="50" charset="0"/>
              </a:rPr>
              <a:t> emprendedores Jóvenes</a:t>
            </a:r>
          </a:p>
          <a:p>
            <a:pPr marL="171452" indent="-171452" algn="just">
              <a:buFont typeface="Wingdings" panose="05000000000000000000" pitchFamily="2" charset="2"/>
              <a:buChar char="Ø"/>
            </a:pPr>
            <a:endParaRPr lang="es-MX" sz="1400" dirty="0">
              <a:solidFill>
                <a:srgbClr val="46423F"/>
              </a:solidFill>
              <a:latin typeface="Sanchez Regular" panose="02000000000000000000" pitchFamily="50" charset="0"/>
            </a:endParaRPr>
          </a:p>
          <a:p>
            <a:pPr algn="just"/>
            <a:r>
              <a:rPr lang="es-MX" sz="1400" dirty="0">
                <a:solidFill>
                  <a:srgbClr val="46423F"/>
                </a:solidFill>
                <a:latin typeface="Sanchez Regular" panose="02000000000000000000" pitchFamily="50" charset="0"/>
              </a:rPr>
              <a:t> </a:t>
            </a:r>
            <a:r>
              <a:rPr lang="es-MX" sz="1100" dirty="0">
                <a:solidFill>
                  <a:srgbClr val="46423F"/>
                </a:solidFill>
                <a:latin typeface="Sanchez Regular" panose="02000000000000000000" pitchFamily="50" charset="0"/>
              </a:rPr>
              <a:t>Comenzar un negocio desde joven puede parecer abrumador, pero entender los fundamentos de las finanzas personales y empresariales es el primer paso hacia el éxito. Aquí te ofrecemos un resumen de los conceptos clave que todo emprendedor debe conocer</a:t>
            </a:r>
            <a:endParaRPr lang="es-EC" sz="1100" dirty="0"/>
          </a:p>
        </p:txBody>
      </p:sp>
      <p:sp>
        <p:nvSpPr>
          <p:cNvPr id="32" name="Rectángulo 31">
            <a:extLst>
              <a:ext uri="{FF2B5EF4-FFF2-40B4-BE49-F238E27FC236}">
                <a16:creationId xmlns:a16="http://schemas.microsoft.com/office/drawing/2014/main" xmlns="" id="{8A8C3FF5-3594-41C9-8B22-E2CF43E13E8D}"/>
              </a:ext>
            </a:extLst>
          </p:cNvPr>
          <p:cNvSpPr/>
          <p:nvPr/>
        </p:nvSpPr>
        <p:spPr>
          <a:xfrm>
            <a:off x="4368049" y="368448"/>
            <a:ext cx="3065904" cy="5070688"/>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34" name="Rectángulo 33">
            <a:extLst>
              <a:ext uri="{FF2B5EF4-FFF2-40B4-BE49-F238E27FC236}">
                <a16:creationId xmlns:a16="http://schemas.microsoft.com/office/drawing/2014/main" xmlns="" id="{595EAC61-9E25-4BCC-80CF-07E5B164B552}"/>
              </a:ext>
            </a:extLst>
          </p:cNvPr>
          <p:cNvSpPr/>
          <p:nvPr/>
        </p:nvSpPr>
        <p:spPr>
          <a:xfrm>
            <a:off x="4511720" y="534935"/>
            <a:ext cx="2779729" cy="4754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solidFill>
                <a:sysClr val="windowText" lastClr="000000"/>
              </a:solidFill>
            </a:endParaRPr>
          </a:p>
        </p:txBody>
      </p:sp>
      <p:sp>
        <p:nvSpPr>
          <p:cNvPr id="35" name="CuadroTexto 34">
            <a:extLst>
              <a:ext uri="{FF2B5EF4-FFF2-40B4-BE49-F238E27FC236}">
                <a16:creationId xmlns:a16="http://schemas.microsoft.com/office/drawing/2014/main" xmlns="" id="{41881302-6461-4AF6-B527-6206E70C7734}"/>
              </a:ext>
            </a:extLst>
          </p:cNvPr>
          <p:cNvSpPr txBox="1"/>
          <p:nvPr/>
        </p:nvSpPr>
        <p:spPr>
          <a:xfrm>
            <a:off x="296833" y="3875336"/>
            <a:ext cx="1451128" cy="2185214"/>
          </a:xfrm>
          <a:prstGeom prst="rect">
            <a:avLst/>
          </a:prstGeom>
          <a:noFill/>
          <a:ln>
            <a:noFill/>
          </a:ln>
        </p:spPr>
        <p:txBody>
          <a:bodyPr wrap="square">
            <a:spAutoFit/>
          </a:bodyPr>
          <a:lstStyle/>
          <a:p>
            <a:pPr algn="just"/>
            <a:r>
              <a:rPr lang="es-MX" sz="1400" dirty="0" smtClean="0">
                <a:solidFill>
                  <a:schemeClr val="tx2">
                    <a:lumMod val="60000"/>
                    <a:lumOff val="40000"/>
                  </a:schemeClr>
                </a:solidFill>
                <a:latin typeface="Sanchez Regular" panose="02000000000000000000" pitchFamily="50" charset="0"/>
              </a:rPr>
              <a:t>Ahorro</a:t>
            </a:r>
          </a:p>
          <a:p>
            <a:pPr algn="just"/>
            <a:r>
              <a:rPr lang="es-MX" sz="1400" dirty="0" smtClean="0">
                <a:solidFill>
                  <a:schemeClr val="accent1">
                    <a:lumMod val="60000"/>
                    <a:lumOff val="40000"/>
                  </a:schemeClr>
                </a:solidFill>
                <a:latin typeface="Sanchez Regular" panose="02000000000000000000" pitchFamily="50" charset="0"/>
              </a:rPr>
              <a:t>inteligente</a:t>
            </a:r>
            <a:r>
              <a:rPr lang="es-MX" sz="1200" dirty="0">
                <a:solidFill>
                  <a:schemeClr val="accent1">
                    <a:lumMod val="60000"/>
                    <a:lumOff val="40000"/>
                  </a:schemeClr>
                </a:solidFill>
                <a:latin typeface="Sanchez Regular" panose="02000000000000000000" pitchFamily="50" charset="0"/>
              </a:rPr>
              <a:t>: </a:t>
            </a:r>
            <a:r>
              <a:rPr lang="es-MX" sz="1200" dirty="0" smtClean="0">
                <a:solidFill>
                  <a:srgbClr val="46423F"/>
                </a:solidFill>
                <a:latin typeface="Sanchez Regular" panose="02000000000000000000" pitchFamily="50" charset="0"/>
              </a:rPr>
              <a:t>Antes de</a:t>
            </a:r>
          </a:p>
          <a:p>
            <a:pPr algn="just"/>
            <a:r>
              <a:rPr lang="es-MX" sz="1200" dirty="0" smtClean="0">
                <a:solidFill>
                  <a:srgbClr val="46423F"/>
                </a:solidFill>
                <a:latin typeface="Sanchez Regular" panose="02000000000000000000" pitchFamily="50" charset="0"/>
              </a:rPr>
              <a:t>invertir en</a:t>
            </a:r>
          </a:p>
          <a:p>
            <a:pPr algn="just"/>
            <a:r>
              <a:rPr lang="es-MX" sz="1200" dirty="0" smtClean="0">
                <a:solidFill>
                  <a:srgbClr val="46423F"/>
                </a:solidFill>
                <a:latin typeface="Sanchez Regular" panose="02000000000000000000" pitchFamily="50" charset="0"/>
              </a:rPr>
              <a:t>Cualquier proyecto</a:t>
            </a:r>
            <a:r>
              <a:rPr lang="es-MX" sz="1200" dirty="0">
                <a:solidFill>
                  <a:srgbClr val="46423F"/>
                </a:solidFill>
                <a:latin typeface="Sanchez Regular" panose="02000000000000000000" pitchFamily="50" charset="0"/>
              </a:rPr>
              <a:t>, </a:t>
            </a:r>
            <a:r>
              <a:rPr lang="es-MX" sz="1200" dirty="0" smtClean="0">
                <a:solidFill>
                  <a:srgbClr val="46423F"/>
                </a:solidFill>
                <a:latin typeface="Sanchez Regular" panose="02000000000000000000" pitchFamily="50" charset="0"/>
              </a:rPr>
              <a:t>es</a:t>
            </a:r>
          </a:p>
          <a:p>
            <a:pPr algn="just"/>
            <a:r>
              <a:rPr lang="es-MX" sz="1200" dirty="0" smtClean="0">
                <a:solidFill>
                  <a:srgbClr val="46423F"/>
                </a:solidFill>
                <a:latin typeface="Sanchez Regular" panose="02000000000000000000" pitchFamily="50" charset="0"/>
              </a:rPr>
              <a:t> </a:t>
            </a:r>
            <a:r>
              <a:rPr lang="es-MX" sz="1200" dirty="0">
                <a:solidFill>
                  <a:srgbClr val="46423F"/>
                </a:solidFill>
                <a:latin typeface="Sanchez Regular" panose="02000000000000000000" pitchFamily="50" charset="0"/>
              </a:rPr>
              <a:t>esencial contar con un fondo </a:t>
            </a:r>
            <a:r>
              <a:rPr lang="es-MX" sz="1200" dirty="0" smtClean="0">
                <a:solidFill>
                  <a:srgbClr val="46423F"/>
                </a:solidFill>
                <a:latin typeface="Sanchez Regular" panose="02000000000000000000" pitchFamily="50" charset="0"/>
              </a:rPr>
              <a:t>de ahorro</a:t>
            </a:r>
            <a:r>
              <a:rPr lang="es-MX" sz="1200" dirty="0">
                <a:solidFill>
                  <a:srgbClr val="46423F"/>
                </a:solidFill>
                <a:latin typeface="Sanchez Regular" panose="02000000000000000000" pitchFamily="50" charset="0"/>
              </a:rPr>
              <a:t>. </a:t>
            </a:r>
            <a:r>
              <a:rPr lang="es-MX" sz="1200" dirty="0" smtClean="0">
                <a:solidFill>
                  <a:srgbClr val="46423F"/>
                </a:solidFill>
                <a:latin typeface="Sanchez Regular" panose="02000000000000000000" pitchFamily="50" charset="0"/>
              </a:rPr>
              <a:t>Te</a:t>
            </a:r>
          </a:p>
          <a:p>
            <a:pPr algn="just"/>
            <a:r>
              <a:rPr lang="es-MX" sz="1200" dirty="0" smtClean="0">
                <a:solidFill>
                  <a:srgbClr val="46423F"/>
                </a:solidFill>
                <a:latin typeface="Sanchez Regular" panose="02000000000000000000" pitchFamily="50" charset="0"/>
              </a:rPr>
              <a:t>recomendamos </a:t>
            </a:r>
            <a:r>
              <a:rPr lang="es-MX" sz="1200" dirty="0">
                <a:solidFill>
                  <a:srgbClr val="46423F"/>
                </a:solidFill>
                <a:latin typeface="Sanchez Regular" panose="02000000000000000000" pitchFamily="50" charset="0"/>
              </a:rPr>
              <a:t>reservar</a:t>
            </a:r>
            <a:endParaRPr lang="es-EC" dirty="0"/>
          </a:p>
        </p:txBody>
      </p:sp>
      <p:sp>
        <p:nvSpPr>
          <p:cNvPr id="36" name="CuadroTexto 35">
            <a:extLst>
              <a:ext uri="{FF2B5EF4-FFF2-40B4-BE49-F238E27FC236}">
                <a16:creationId xmlns:a16="http://schemas.microsoft.com/office/drawing/2014/main" xmlns="" id="{9BEA7759-0AB9-491B-951B-84DC74069FC1}"/>
              </a:ext>
            </a:extLst>
          </p:cNvPr>
          <p:cNvSpPr txBox="1"/>
          <p:nvPr/>
        </p:nvSpPr>
        <p:spPr>
          <a:xfrm>
            <a:off x="1849295" y="4021876"/>
            <a:ext cx="1036608" cy="3785652"/>
          </a:xfrm>
          <a:prstGeom prst="rect">
            <a:avLst/>
          </a:prstGeom>
          <a:noFill/>
          <a:ln>
            <a:noFill/>
          </a:ln>
        </p:spPr>
        <p:txBody>
          <a:bodyPr wrap="square">
            <a:spAutoFit/>
          </a:bodyPr>
          <a:lstStyle/>
          <a:p>
            <a:pPr algn="just"/>
            <a:r>
              <a:rPr lang="es-MX" sz="1200" dirty="0" smtClean="0">
                <a:solidFill>
                  <a:srgbClr val="46423F"/>
                </a:solidFill>
                <a:latin typeface="Sanchez Regular" panose="02000000000000000000" pitchFamily="50" charset="0"/>
              </a:rPr>
              <a:t>al </a:t>
            </a:r>
            <a:r>
              <a:rPr lang="es-MX" sz="1200" dirty="0">
                <a:solidFill>
                  <a:srgbClr val="46423F"/>
                </a:solidFill>
                <a:latin typeface="Sanchez Regular" panose="02000000000000000000" pitchFamily="50" charset="0"/>
              </a:rPr>
              <a:t>menos un </a:t>
            </a:r>
            <a:r>
              <a:rPr lang="es-MX" sz="1200" dirty="0" smtClean="0">
                <a:solidFill>
                  <a:srgbClr val="46423F"/>
                </a:solidFill>
                <a:latin typeface="Sanchez Regular" panose="02000000000000000000" pitchFamily="50" charset="0"/>
              </a:rPr>
              <a:t>10% de tus</a:t>
            </a:r>
          </a:p>
          <a:p>
            <a:pPr algn="just"/>
            <a:r>
              <a:rPr lang="es-MX" sz="1200" dirty="0" smtClean="0">
                <a:solidFill>
                  <a:srgbClr val="46423F"/>
                </a:solidFill>
                <a:latin typeface="Sanchez Regular" panose="02000000000000000000" pitchFamily="50" charset="0"/>
              </a:rPr>
              <a:t> </a:t>
            </a:r>
            <a:r>
              <a:rPr lang="es-MX" sz="1200" dirty="0">
                <a:solidFill>
                  <a:srgbClr val="46423F"/>
                </a:solidFill>
                <a:latin typeface="Sanchez Regular" panose="02000000000000000000" pitchFamily="50" charset="0"/>
              </a:rPr>
              <a:t>ingresos mensuales para tener un colchón financiero. Usa </a:t>
            </a:r>
            <a:r>
              <a:rPr lang="es-MX" sz="1200" dirty="0" err="1" smtClean="0">
                <a:solidFill>
                  <a:srgbClr val="46423F"/>
                </a:solidFill>
                <a:latin typeface="Sanchez Regular" panose="02000000000000000000" pitchFamily="50" charset="0"/>
              </a:rPr>
              <a:t>apps</a:t>
            </a:r>
            <a:endParaRPr lang="es-MX" sz="1200" dirty="0" smtClean="0">
              <a:solidFill>
                <a:srgbClr val="46423F"/>
              </a:solidFill>
              <a:latin typeface="Sanchez Regular" panose="02000000000000000000" pitchFamily="50" charset="0"/>
            </a:endParaRPr>
          </a:p>
          <a:p>
            <a:pPr algn="just"/>
            <a:r>
              <a:rPr lang="es-MX" sz="1200" dirty="0" smtClean="0">
                <a:solidFill>
                  <a:srgbClr val="46423F"/>
                </a:solidFill>
                <a:latin typeface="Sanchez Regular" panose="02000000000000000000" pitchFamily="50" charset="0"/>
              </a:rPr>
              <a:t> como </a:t>
            </a:r>
            <a:r>
              <a:rPr lang="es-MX" sz="1200" dirty="0">
                <a:solidFill>
                  <a:srgbClr val="46423F"/>
                </a:solidFill>
                <a:latin typeface="Sanchez Regular" panose="02000000000000000000" pitchFamily="50" charset="0"/>
              </a:rPr>
              <a:t>Fintonic </a:t>
            </a:r>
            <a:r>
              <a:rPr lang="es-MX" sz="1200" dirty="0" smtClean="0">
                <a:solidFill>
                  <a:srgbClr val="46423F"/>
                </a:solidFill>
                <a:latin typeface="Sanchez Regular" panose="02000000000000000000" pitchFamily="50" charset="0"/>
              </a:rPr>
              <a:t>o</a:t>
            </a:r>
          </a:p>
          <a:p>
            <a:pPr algn="just"/>
            <a:r>
              <a:rPr lang="es-MX" sz="1200" dirty="0" err="1" smtClean="0">
                <a:solidFill>
                  <a:srgbClr val="46423F"/>
                </a:solidFill>
                <a:latin typeface="Sanchez Regular" panose="02000000000000000000" pitchFamily="50" charset="0"/>
              </a:rPr>
              <a:t>Mint</a:t>
            </a:r>
            <a:r>
              <a:rPr lang="es-MX" sz="1200" dirty="0" smtClean="0">
                <a:solidFill>
                  <a:srgbClr val="46423F"/>
                </a:solidFill>
                <a:latin typeface="Sanchez Regular" panose="02000000000000000000" pitchFamily="50" charset="0"/>
              </a:rPr>
              <a:t> para</a:t>
            </a:r>
          </a:p>
          <a:p>
            <a:pPr algn="just"/>
            <a:r>
              <a:rPr lang="es-MX" sz="1200" dirty="0" smtClean="0">
                <a:solidFill>
                  <a:srgbClr val="46423F"/>
                </a:solidFill>
                <a:latin typeface="Sanchez Regular" panose="02000000000000000000" pitchFamily="50" charset="0"/>
              </a:rPr>
              <a:t>llevar un</a:t>
            </a:r>
          </a:p>
          <a:p>
            <a:pPr algn="just"/>
            <a:r>
              <a:rPr lang="es-MX" sz="1200" dirty="0" smtClean="0">
                <a:solidFill>
                  <a:srgbClr val="46423F"/>
                </a:solidFill>
                <a:latin typeface="Sanchez Regular" panose="02000000000000000000" pitchFamily="50" charset="0"/>
              </a:rPr>
              <a:t>control </a:t>
            </a:r>
            <a:r>
              <a:rPr lang="es-MX" sz="1200" dirty="0">
                <a:solidFill>
                  <a:srgbClr val="46423F"/>
                </a:solidFill>
                <a:latin typeface="Sanchez Regular" panose="02000000000000000000" pitchFamily="50" charset="0"/>
              </a:rPr>
              <a:t>de tus gastos </a:t>
            </a:r>
            <a:r>
              <a:rPr lang="es-MX" sz="1200" dirty="0" smtClean="0">
                <a:solidFill>
                  <a:srgbClr val="46423F"/>
                </a:solidFill>
                <a:latin typeface="Sanchez Regular" panose="02000000000000000000" pitchFamily="50" charset="0"/>
              </a:rPr>
              <a:t>y</a:t>
            </a:r>
          </a:p>
          <a:p>
            <a:pPr algn="just"/>
            <a:r>
              <a:rPr lang="es-MX" sz="1200" dirty="0" smtClean="0">
                <a:solidFill>
                  <a:srgbClr val="46423F"/>
                </a:solidFill>
                <a:latin typeface="Sanchez Regular" panose="02000000000000000000" pitchFamily="50" charset="0"/>
              </a:rPr>
              <a:t>ahorrar con</a:t>
            </a:r>
          </a:p>
          <a:p>
            <a:pPr algn="just"/>
            <a:r>
              <a:rPr lang="es-MX" sz="1200" dirty="0" smtClean="0">
                <a:solidFill>
                  <a:srgbClr val="46423F"/>
                </a:solidFill>
                <a:latin typeface="Sanchez Regular" panose="02000000000000000000" pitchFamily="50" charset="0"/>
              </a:rPr>
              <a:t>metas </a:t>
            </a:r>
            <a:r>
              <a:rPr lang="es-MX" sz="1200" dirty="0">
                <a:solidFill>
                  <a:srgbClr val="46423F"/>
                </a:solidFill>
                <a:latin typeface="Sanchez Regular" panose="02000000000000000000" pitchFamily="50" charset="0"/>
              </a:rPr>
              <a:t>claras</a:t>
            </a:r>
            <a:endParaRPr lang="es-EC" sz="1200" dirty="0"/>
          </a:p>
        </p:txBody>
      </p:sp>
      <p:sp>
        <p:nvSpPr>
          <p:cNvPr id="37" name="Rectángulo 36">
            <a:extLst>
              <a:ext uri="{FF2B5EF4-FFF2-40B4-BE49-F238E27FC236}">
                <a16:creationId xmlns:a16="http://schemas.microsoft.com/office/drawing/2014/main" xmlns="" id="{4B997B6B-6762-44D5-996D-F96A0ACE795D}"/>
              </a:ext>
            </a:extLst>
          </p:cNvPr>
          <p:cNvSpPr/>
          <p:nvPr/>
        </p:nvSpPr>
        <p:spPr>
          <a:xfrm>
            <a:off x="296322" y="6312347"/>
            <a:ext cx="1354827" cy="1570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sz="1600" dirty="0">
              <a:solidFill>
                <a:sysClr val="windowText" lastClr="000000"/>
              </a:solidFill>
            </a:endParaRPr>
          </a:p>
        </p:txBody>
      </p:sp>
      <p:sp>
        <p:nvSpPr>
          <p:cNvPr id="39" name="Rectángulo 38">
            <a:extLst>
              <a:ext uri="{FF2B5EF4-FFF2-40B4-BE49-F238E27FC236}">
                <a16:creationId xmlns:a16="http://schemas.microsoft.com/office/drawing/2014/main" xmlns="" id="{22809A36-111F-495E-9FAB-01F1CD6EB00D}"/>
              </a:ext>
            </a:extLst>
          </p:cNvPr>
          <p:cNvSpPr/>
          <p:nvPr/>
        </p:nvSpPr>
        <p:spPr>
          <a:xfrm>
            <a:off x="4560395" y="5593308"/>
            <a:ext cx="2681211" cy="2757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40" name="CuadroTexto 39">
            <a:extLst>
              <a:ext uri="{FF2B5EF4-FFF2-40B4-BE49-F238E27FC236}">
                <a16:creationId xmlns:a16="http://schemas.microsoft.com/office/drawing/2014/main" xmlns="" id="{EAF3E5E2-1FAA-4683-958D-250D8B2E70BD}"/>
              </a:ext>
            </a:extLst>
          </p:cNvPr>
          <p:cNvSpPr txBox="1"/>
          <p:nvPr/>
        </p:nvSpPr>
        <p:spPr>
          <a:xfrm>
            <a:off x="4486744" y="5938726"/>
            <a:ext cx="2754862" cy="400110"/>
          </a:xfrm>
          <a:prstGeom prst="rect">
            <a:avLst/>
          </a:prstGeom>
          <a:noFill/>
        </p:spPr>
        <p:txBody>
          <a:bodyPr wrap="square" rtlCol="0">
            <a:spAutoFit/>
          </a:bodyPr>
          <a:lstStyle/>
          <a:p>
            <a:pPr algn="ctr"/>
            <a:r>
              <a:rPr lang="es-EC" sz="2000" b="1" dirty="0">
                <a:solidFill>
                  <a:schemeClr val="accent1">
                    <a:lumMod val="60000"/>
                    <a:lumOff val="40000"/>
                  </a:schemeClr>
                </a:solidFill>
                <a:latin typeface="Times New Roman" panose="02020603050405020304" pitchFamily="18" charset="0"/>
                <a:cs typeface="Times New Roman" panose="02020603050405020304" pitchFamily="18" charset="0"/>
              </a:rPr>
              <a:t>Cuidado con el crédito:</a:t>
            </a:r>
          </a:p>
        </p:txBody>
      </p:sp>
      <p:sp>
        <p:nvSpPr>
          <p:cNvPr id="42" name="CuadroTexto 41">
            <a:extLst>
              <a:ext uri="{FF2B5EF4-FFF2-40B4-BE49-F238E27FC236}">
                <a16:creationId xmlns:a16="http://schemas.microsoft.com/office/drawing/2014/main" xmlns="" id="{D7EF8AD2-7E23-48B0-B56D-158096A2010F}"/>
              </a:ext>
            </a:extLst>
          </p:cNvPr>
          <p:cNvSpPr txBox="1"/>
          <p:nvPr/>
        </p:nvSpPr>
        <p:spPr>
          <a:xfrm>
            <a:off x="4613646" y="6467023"/>
            <a:ext cx="2681212" cy="1569660"/>
          </a:xfrm>
          <a:prstGeom prst="rect">
            <a:avLst/>
          </a:prstGeom>
          <a:noFill/>
          <a:ln>
            <a:noFill/>
          </a:ln>
        </p:spPr>
        <p:txBody>
          <a:bodyPr wrap="square">
            <a:spAutoFit/>
          </a:bodyPr>
          <a:lstStyle/>
          <a:p>
            <a:r>
              <a:rPr lang="es-MX" sz="1200" dirty="0" smtClean="0">
                <a:solidFill>
                  <a:srgbClr val="46423F"/>
                </a:solidFill>
                <a:latin typeface="Sanchez Regular" panose="02000000000000000000" pitchFamily="50" charset="0"/>
              </a:rPr>
              <a:t>Si </a:t>
            </a:r>
            <a:r>
              <a:rPr lang="es-MX" sz="1200" dirty="0">
                <a:solidFill>
                  <a:srgbClr val="46423F"/>
                </a:solidFill>
                <a:latin typeface="Sanchez Regular" panose="02000000000000000000" pitchFamily="50" charset="0"/>
              </a:rPr>
              <a:t>decides solicitar un crédito para tu negocio, asegúrate de conocer bien las tasas de interés y el tiempo de pago. Opta por alternativas con bajas tasas o apoyos gubernamentales para jóvenes emprendedores.</a:t>
            </a:r>
            <a:endParaRPr lang="es-EC" sz="1200" dirty="0"/>
          </a:p>
        </p:txBody>
      </p:sp>
      <p:sp>
        <p:nvSpPr>
          <p:cNvPr id="43" name="CuadroTexto 42">
            <a:extLst>
              <a:ext uri="{FF2B5EF4-FFF2-40B4-BE49-F238E27FC236}">
                <a16:creationId xmlns:a16="http://schemas.microsoft.com/office/drawing/2014/main" xmlns="" id="{1D3EDF11-9E9C-478F-A572-5092C6517B77}"/>
              </a:ext>
            </a:extLst>
          </p:cNvPr>
          <p:cNvSpPr txBox="1"/>
          <p:nvPr/>
        </p:nvSpPr>
        <p:spPr>
          <a:xfrm>
            <a:off x="2961200" y="3987220"/>
            <a:ext cx="1443536" cy="4216539"/>
          </a:xfrm>
          <a:prstGeom prst="rect">
            <a:avLst/>
          </a:prstGeom>
          <a:noFill/>
          <a:ln>
            <a:noFill/>
          </a:ln>
        </p:spPr>
        <p:txBody>
          <a:bodyPr wrap="square">
            <a:spAutoFit/>
          </a:bodyPr>
          <a:lstStyle/>
          <a:p>
            <a:r>
              <a:rPr lang="es-MX" sz="1400" dirty="0">
                <a:solidFill>
                  <a:schemeClr val="accent1">
                    <a:lumMod val="60000"/>
                    <a:lumOff val="40000"/>
                  </a:schemeClr>
                </a:solidFill>
                <a:latin typeface="Sanchez Regular" panose="02000000000000000000" pitchFamily="50" charset="0"/>
              </a:rPr>
              <a:t>Presupuesto empresarial</a:t>
            </a:r>
            <a:r>
              <a:rPr lang="es-MX" sz="1200" dirty="0">
                <a:solidFill>
                  <a:srgbClr val="46423F"/>
                </a:solidFill>
                <a:latin typeface="Sanchez Regular" panose="02000000000000000000" pitchFamily="50" charset="0"/>
              </a:rPr>
              <a:t>: </a:t>
            </a:r>
            <a:r>
              <a:rPr lang="es-MX" sz="1200" dirty="0" smtClean="0">
                <a:solidFill>
                  <a:srgbClr val="46423F"/>
                </a:solidFill>
                <a:latin typeface="Sanchez Regular" panose="02000000000000000000" pitchFamily="50" charset="0"/>
              </a:rPr>
              <a:t>Un emprendedor </a:t>
            </a:r>
            <a:r>
              <a:rPr lang="es-MX" sz="1200" dirty="0">
                <a:solidFill>
                  <a:srgbClr val="46423F"/>
                </a:solidFill>
                <a:latin typeface="Sanchez Regular" panose="02000000000000000000" pitchFamily="50" charset="0"/>
              </a:rPr>
              <a:t>necesita un presupuesto sólido. Define cuánto necesitas para cubrir gastos básicos como producción, marketing y operación. Herramientas como Google </a:t>
            </a:r>
            <a:r>
              <a:rPr lang="es-MX" sz="1200" dirty="0" err="1">
                <a:solidFill>
                  <a:srgbClr val="46423F"/>
                </a:solidFill>
                <a:latin typeface="Sanchez Regular" panose="02000000000000000000" pitchFamily="50" charset="0"/>
              </a:rPr>
              <a:t>Sheets</a:t>
            </a:r>
            <a:r>
              <a:rPr lang="es-MX" sz="1200" dirty="0">
                <a:solidFill>
                  <a:srgbClr val="46423F"/>
                </a:solidFill>
                <a:latin typeface="Sanchez Regular" panose="02000000000000000000" pitchFamily="50" charset="0"/>
              </a:rPr>
              <a:t> o </a:t>
            </a:r>
            <a:r>
              <a:rPr lang="es-MX" sz="1200" dirty="0" err="1">
                <a:solidFill>
                  <a:srgbClr val="46423F"/>
                </a:solidFill>
                <a:latin typeface="Sanchez Regular" panose="02000000000000000000" pitchFamily="50" charset="0"/>
              </a:rPr>
              <a:t>Trello</a:t>
            </a:r>
            <a:r>
              <a:rPr lang="es-MX" sz="1200" dirty="0">
                <a:solidFill>
                  <a:srgbClr val="46423F"/>
                </a:solidFill>
                <a:latin typeface="Sanchez Regular" panose="02000000000000000000" pitchFamily="50" charset="0"/>
              </a:rPr>
              <a:t> te permiten organizar tu presupuesto de manera simple y eficiente.</a:t>
            </a:r>
            <a:endParaRPr lang="es-EC" sz="1200" dirty="0"/>
          </a:p>
        </p:txBody>
      </p:sp>
      <p:pic>
        <p:nvPicPr>
          <p:cNvPr id="2054" name="Picture 6" descr="Esto contiene: Blog de escuela ELBS en el que se detallan las funciones del diseñador gráfico, sus tareas, habilidades y salidas profesionales. Conoce qué estudiar para aprender sus habilidades con nuestra formación online."/>
          <p:cNvPicPr>
            <a:picLocks noChangeAspect="1" noChangeArrowheads="1"/>
          </p:cNvPicPr>
          <p:nvPr/>
        </p:nvPicPr>
        <p:blipFill rotWithShape="1">
          <a:blip r:embed="rId2">
            <a:extLst>
              <a:ext uri="{28A0092B-C50C-407E-A947-70E740481C1C}">
                <a14:useLocalDpi xmlns:a14="http://schemas.microsoft.com/office/drawing/2010/main" val="0"/>
              </a:ext>
            </a:extLst>
          </a:blip>
          <a:srcRect r="6276"/>
          <a:stretch/>
        </p:blipFill>
        <p:spPr bwMode="auto">
          <a:xfrm>
            <a:off x="4511720" y="524202"/>
            <a:ext cx="2787552" cy="47549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n de Story P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525" y="6157338"/>
            <a:ext cx="1446786" cy="2046421"/>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Conector recto 45">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34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xmlns="" id="{1738F71F-9263-4F94-A031-2946D624F518}"/>
              </a:ext>
            </a:extLst>
          </p:cNvPr>
          <p:cNvSpPr/>
          <p:nvPr/>
        </p:nvSpPr>
        <p:spPr>
          <a:xfrm>
            <a:off x="-1" y="0"/>
            <a:ext cx="7807422"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4" name="CuadroTexto 13">
            <a:extLst>
              <a:ext uri="{FF2B5EF4-FFF2-40B4-BE49-F238E27FC236}">
                <a16:creationId xmlns:a16="http://schemas.microsoft.com/office/drawing/2014/main" xmlns="" id="{9F5ED062-2C3C-4E77-9736-3DA8FFD89AFD}"/>
              </a:ext>
            </a:extLst>
          </p:cNvPr>
          <p:cNvSpPr txBox="1"/>
          <p:nvPr/>
        </p:nvSpPr>
        <p:spPr>
          <a:xfrm>
            <a:off x="256993" y="1737360"/>
            <a:ext cx="3259041" cy="3231654"/>
          </a:xfrm>
          <a:prstGeom prst="rect">
            <a:avLst/>
          </a:prstGeom>
          <a:noFill/>
        </p:spPr>
        <p:txBody>
          <a:bodyPr wrap="square" rtlCol="0">
            <a:spAutoFit/>
          </a:bodyPr>
          <a:lstStyle/>
          <a:p>
            <a:pPr algn="just"/>
            <a:r>
              <a:rPr lang="es-MX" sz="1200" b="1" dirty="0">
                <a:solidFill>
                  <a:srgbClr val="46423F"/>
                </a:solidFill>
                <a:latin typeface="Sanchez Regular" panose="02000000000000000000"/>
              </a:rPr>
              <a:t>Opciones de financiamiento</a:t>
            </a:r>
            <a:r>
              <a:rPr lang="es-MX" sz="1200" dirty="0" smtClean="0">
                <a:solidFill>
                  <a:srgbClr val="46423F"/>
                </a:solidFill>
                <a:latin typeface="Sanchez Regular" panose="02000000000000000000"/>
              </a:rPr>
              <a:t>:</a:t>
            </a:r>
          </a:p>
          <a:p>
            <a:pPr algn="just"/>
            <a:r>
              <a:rPr lang="es-MX" sz="1200" dirty="0" smtClean="0">
                <a:solidFill>
                  <a:srgbClr val="46423F"/>
                </a:solidFill>
                <a:latin typeface="Sanchez Regular" panose="02000000000000000000"/>
              </a:rPr>
              <a:t>Considera </a:t>
            </a:r>
            <a:r>
              <a:rPr lang="es-MX" sz="1200" dirty="0">
                <a:solidFill>
                  <a:srgbClr val="46423F"/>
                </a:solidFill>
                <a:latin typeface="Sanchez Regular" panose="02000000000000000000"/>
              </a:rPr>
              <a:t>diferentes fuentes </a:t>
            </a:r>
            <a:r>
              <a:rPr lang="es-MX" sz="1200" dirty="0" smtClean="0">
                <a:solidFill>
                  <a:srgbClr val="46423F"/>
                </a:solidFill>
                <a:latin typeface="Sanchez Regular" panose="02000000000000000000"/>
              </a:rPr>
              <a:t>de</a:t>
            </a:r>
          </a:p>
          <a:p>
            <a:pPr algn="just"/>
            <a:r>
              <a:rPr lang="es-MX" sz="1200" dirty="0" smtClean="0">
                <a:solidFill>
                  <a:srgbClr val="46423F"/>
                </a:solidFill>
                <a:latin typeface="Sanchez Regular" panose="02000000000000000000"/>
              </a:rPr>
              <a:t>financiamiento </a:t>
            </a:r>
            <a:r>
              <a:rPr lang="es-MX" sz="1200" dirty="0">
                <a:solidFill>
                  <a:srgbClr val="46423F"/>
                </a:solidFill>
                <a:latin typeface="Sanchez Regular" panose="02000000000000000000"/>
              </a:rPr>
              <a:t>como capital semilla</a:t>
            </a:r>
            <a:r>
              <a:rPr lang="es-MX" sz="1200" dirty="0" smtClean="0">
                <a:solidFill>
                  <a:srgbClr val="46423F"/>
                </a:solidFill>
                <a:latin typeface="Sanchez Regular" panose="02000000000000000000"/>
              </a:rPr>
              <a:t>,</a:t>
            </a:r>
          </a:p>
          <a:p>
            <a:pPr algn="just"/>
            <a:r>
              <a:rPr lang="es-MX" sz="1200" dirty="0" err="1" smtClean="0">
                <a:solidFill>
                  <a:srgbClr val="46423F"/>
                </a:solidFill>
                <a:latin typeface="Sanchez Regular" panose="02000000000000000000"/>
              </a:rPr>
              <a:t>crowdfunding</a:t>
            </a:r>
            <a:r>
              <a:rPr lang="es-MX" sz="1200" dirty="0">
                <a:solidFill>
                  <a:srgbClr val="46423F"/>
                </a:solidFill>
                <a:latin typeface="Sanchez Regular" panose="02000000000000000000"/>
              </a:rPr>
              <a:t>, o fondos de inversión de riesgo. Muchos </a:t>
            </a:r>
            <a:r>
              <a:rPr lang="es-MX" sz="1200" dirty="0" smtClean="0">
                <a:solidFill>
                  <a:srgbClr val="46423F"/>
                </a:solidFill>
                <a:latin typeface="Sanchez Regular" panose="02000000000000000000"/>
              </a:rPr>
              <a:t>emprendedores</a:t>
            </a:r>
          </a:p>
          <a:p>
            <a:pPr algn="just"/>
            <a:r>
              <a:rPr lang="es-MX" sz="1200" dirty="0" smtClean="0">
                <a:solidFill>
                  <a:srgbClr val="46423F"/>
                </a:solidFill>
                <a:latin typeface="Sanchez Regular" panose="02000000000000000000"/>
              </a:rPr>
              <a:t> </a:t>
            </a:r>
            <a:r>
              <a:rPr lang="es-MX" sz="1200" dirty="0">
                <a:solidFill>
                  <a:srgbClr val="46423F"/>
                </a:solidFill>
                <a:latin typeface="Sanchez Regular" panose="02000000000000000000"/>
              </a:rPr>
              <a:t>jóvenes logran sus primeras rondas </a:t>
            </a:r>
            <a:r>
              <a:rPr lang="es-MX" sz="1200" dirty="0" smtClean="0">
                <a:solidFill>
                  <a:srgbClr val="46423F"/>
                </a:solidFill>
                <a:latin typeface="Sanchez Regular" panose="02000000000000000000"/>
              </a:rPr>
              <a:t>de</a:t>
            </a:r>
          </a:p>
          <a:p>
            <a:pPr algn="just"/>
            <a:r>
              <a:rPr lang="es-MX" sz="1200" dirty="0" smtClean="0">
                <a:solidFill>
                  <a:srgbClr val="46423F"/>
                </a:solidFill>
                <a:latin typeface="Sanchez Regular" panose="02000000000000000000"/>
              </a:rPr>
              <a:t> </a:t>
            </a:r>
            <a:r>
              <a:rPr lang="es-MX" sz="1200" dirty="0">
                <a:solidFill>
                  <a:srgbClr val="46423F"/>
                </a:solidFill>
                <a:latin typeface="Sanchez Regular" panose="02000000000000000000"/>
              </a:rPr>
              <a:t>financiamiento con campañas </a:t>
            </a:r>
            <a:r>
              <a:rPr lang="es-MX" sz="1200" dirty="0" smtClean="0">
                <a:solidFill>
                  <a:srgbClr val="46423F"/>
                </a:solidFill>
                <a:latin typeface="Sanchez Regular" panose="02000000000000000000"/>
              </a:rPr>
              <a:t>de</a:t>
            </a:r>
          </a:p>
          <a:p>
            <a:pPr algn="just"/>
            <a:r>
              <a:rPr lang="es-MX" sz="1200" dirty="0" smtClean="0">
                <a:solidFill>
                  <a:srgbClr val="46423F"/>
                </a:solidFill>
                <a:latin typeface="Sanchez Regular" panose="02000000000000000000"/>
              </a:rPr>
              <a:t> </a:t>
            </a:r>
            <a:r>
              <a:rPr lang="es-MX" sz="1200" dirty="0" err="1">
                <a:solidFill>
                  <a:srgbClr val="46423F"/>
                </a:solidFill>
                <a:latin typeface="Sanchez Regular" panose="02000000000000000000"/>
              </a:rPr>
              <a:t>crowdfunding</a:t>
            </a:r>
            <a:r>
              <a:rPr lang="es-MX" sz="1200" dirty="0">
                <a:solidFill>
                  <a:srgbClr val="46423F"/>
                </a:solidFill>
                <a:latin typeface="Sanchez Regular" panose="02000000000000000000"/>
              </a:rPr>
              <a:t> en plataformas </a:t>
            </a:r>
            <a:r>
              <a:rPr lang="es-MX" sz="1200" dirty="0" smtClean="0">
                <a:solidFill>
                  <a:srgbClr val="46423F"/>
                </a:solidFill>
                <a:latin typeface="Sanchez Regular" panose="02000000000000000000"/>
              </a:rPr>
              <a:t>como</a:t>
            </a:r>
          </a:p>
          <a:p>
            <a:pPr algn="just"/>
            <a:r>
              <a:rPr lang="es-MX" sz="1200" dirty="0" smtClean="0">
                <a:solidFill>
                  <a:srgbClr val="46423F"/>
                </a:solidFill>
                <a:latin typeface="Sanchez Regular" panose="02000000000000000000"/>
              </a:rPr>
              <a:t> </a:t>
            </a:r>
            <a:r>
              <a:rPr lang="es-MX" sz="1200" dirty="0" err="1">
                <a:solidFill>
                  <a:srgbClr val="46423F"/>
                </a:solidFill>
                <a:latin typeface="Sanchez Regular" panose="02000000000000000000"/>
              </a:rPr>
              <a:t>Kickstarter</a:t>
            </a:r>
            <a:r>
              <a:rPr lang="es-MX" sz="1200" dirty="0">
                <a:solidFill>
                  <a:srgbClr val="46423F"/>
                </a:solidFill>
                <a:latin typeface="Sanchez Regular" panose="02000000000000000000"/>
              </a:rPr>
              <a:t> o </a:t>
            </a:r>
            <a:r>
              <a:rPr lang="es-MX" sz="1200" dirty="0" err="1">
                <a:solidFill>
                  <a:srgbClr val="46423F"/>
                </a:solidFill>
                <a:latin typeface="Sanchez Regular" panose="02000000000000000000"/>
              </a:rPr>
              <a:t>Indiegogo</a:t>
            </a:r>
            <a:r>
              <a:rPr lang="es-MX" sz="1200" dirty="0" smtClean="0">
                <a:solidFill>
                  <a:srgbClr val="46423F"/>
                </a:solidFill>
                <a:latin typeface="Sanchez Regular" panose="02000000000000000000"/>
              </a:rPr>
              <a:t>.</a:t>
            </a:r>
          </a:p>
          <a:p>
            <a:pPr algn="just"/>
            <a:endParaRPr lang="es-MX" sz="1200" dirty="0">
              <a:solidFill>
                <a:srgbClr val="46423F"/>
              </a:solidFill>
              <a:latin typeface="Sanchez Regular" panose="02000000000000000000"/>
            </a:endParaRPr>
          </a:p>
          <a:p>
            <a:pPr algn="just"/>
            <a:r>
              <a:rPr lang="es-MX" sz="1200" b="1" dirty="0" err="1">
                <a:solidFill>
                  <a:srgbClr val="46423F"/>
                </a:solidFill>
                <a:latin typeface="Sanchez Regular" panose="02000000000000000000"/>
              </a:rPr>
              <a:t>Bootstrapping</a:t>
            </a:r>
            <a:r>
              <a:rPr lang="es-MX" sz="1200" dirty="0">
                <a:solidFill>
                  <a:srgbClr val="46423F"/>
                </a:solidFill>
                <a:latin typeface="Sanchez Regular" panose="02000000000000000000"/>
              </a:rPr>
              <a:t>: En lugar de buscar inversionistas, algunos emprendedores deciden financiar su negocio con sus propios recursos o mediante ventas tempranas. Esto puede ser una opción viable para mantener control total sobre la empresa.</a:t>
            </a:r>
            <a:r>
              <a:rPr lang="es-ES" sz="1200" dirty="0" smtClean="0">
                <a:solidFill>
                  <a:srgbClr val="46423F"/>
                </a:solidFill>
                <a:latin typeface="Sanchez Regular" panose="02000000000000000000"/>
              </a:rPr>
              <a:t> </a:t>
            </a:r>
            <a:endParaRPr lang="es-CO" sz="1200" dirty="0">
              <a:solidFill>
                <a:srgbClr val="46423F"/>
              </a:solidFill>
              <a:latin typeface="Sanchez Regular" panose="02000000000000000000"/>
            </a:endParaRPr>
          </a:p>
        </p:txBody>
      </p:sp>
      <p:cxnSp>
        <p:nvCxnSpPr>
          <p:cNvPr id="16" name="Conector recto 15">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xmlns="" id="{F941E14D-83B7-46BB-B050-10D5B41A5175}"/>
              </a:ext>
            </a:extLst>
          </p:cNvPr>
          <p:cNvSpPr txBox="1"/>
          <p:nvPr/>
        </p:nvSpPr>
        <p:spPr>
          <a:xfrm>
            <a:off x="116416" y="7702699"/>
            <a:ext cx="3377783" cy="1200329"/>
          </a:xfrm>
          <a:prstGeom prst="rect">
            <a:avLst/>
          </a:prstGeom>
          <a:noFill/>
        </p:spPr>
        <p:txBody>
          <a:bodyPr wrap="square" rtlCol="0">
            <a:spAutoFit/>
          </a:bodyPr>
          <a:lstStyle/>
          <a:p>
            <a:pPr algn="just"/>
            <a:r>
              <a:rPr lang="es-MX" sz="1200" b="1" dirty="0">
                <a:latin typeface="Sanchez Regular" panose="02000000000000000000"/>
              </a:rPr>
              <a:t>Construye relaciones</a:t>
            </a:r>
            <a:r>
              <a:rPr lang="es-MX" sz="1200" dirty="0">
                <a:latin typeface="Sanchez Regular" panose="02000000000000000000"/>
              </a:rPr>
              <a:t>: El </a:t>
            </a:r>
            <a:r>
              <a:rPr lang="es-MX" sz="1200" dirty="0" err="1">
                <a:latin typeface="Sanchez Regular" panose="02000000000000000000"/>
              </a:rPr>
              <a:t>networking</a:t>
            </a:r>
            <a:r>
              <a:rPr lang="es-MX" sz="1200" dirty="0">
                <a:latin typeface="Sanchez Regular" panose="02000000000000000000"/>
              </a:rPr>
              <a:t> es clave para el éxito de cualquier </a:t>
            </a:r>
            <a:r>
              <a:rPr lang="es-MX" sz="1200" dirty="0" err="1">
                <a:latin typeface="Sanchez Regular" panose="02000000000000000000"/>
              </a:rPr>
              <a:t>startup</a:t>
            </a:r>
            <a:r>
              <a:rPr lang="es-MX" sz="1200" dirty="0">
                <a:latin typeface="Sanchez Regular" panose="02000000000000000000"/>
              </a:rPr>
              <a:t>. Asiste a eventos de la industria</a:t>
            </a:r>
            <a:r>
              <a:rPr lang="es-MX" sz="1200" dirty="0" smtClean="0">
                <a:latin typeface="Sanchez Regular" panose="02000000000000000000"/>
              </a:rPr>
              <a:t>,</a:t>
            </a:r>
          </a:p>
          <a:p>
            <a:pPr algn="just"/>
            <a:r>
              <a:rPr lang="es-MX" sz="1200" dirty="0" smtClean="0">
                <a:latin typeface="Sanchez Regular" panose="02000000000000000000"/>
              </a:rPr>
              <a:t> </a:t>
            </a:r>
            <a:r>
              <a:rPr lang="es-MX" sz="1200" dirty="0">
                <a:latin typeface="Sanchez Regular" panose="02000000000000000000"/>
              </a:rPr>
              <a:t>conéctate con otros emprendedores y busca mentores que puedan guiarte en el proceso</a:t>
            </a:r>
            <a:r>
              <a:rPr lang="es-MX" sz="1200" dirty="0"/>
              <a:t>.</a:t>
            </a:r>
            <a:endParaRPr lang="es-CO" sz="1200" dirty="0">
              <a:solidFill>
                <a:srgbClr val="46423F"/>
              </a:solidFill>
              <a:latin typeface="Sanchez Regular" panose="02000000000000000000" pitchFamily="50" charset="0"/>
            </a:endParaRPr>
          </a:p>
        </p:txBody>
      </p:sp>
      <p:sp>
        <p:nvSpPr>
          <p:cNvPr id="28" name="CuadroTexto 27">
            <a:extLst>
              <a:ext uri="{FF2B5EF4-FFF2-40B4-BE49-F238E27FC236}">
                <a16:creationId xmlns:a16="http://schemas.microsoft.com/office/drawing/2014/main" xmlns="" id="{32586A49-A3D4-447D-85CD-3F547CB2D328}"/>
              </a:ext>
            </a:extLst>
          </p:cNvPr>
          <p:cNvSpPr txBox="1"/>
          <p:nvPr/>
        </p:nvSpPr>
        <p:spPr>
          <a:xfrm>
            <a:off x="320190" y="427599"/>
            <a:ext cx="907807" cy="1092607"/>
          </a:xfrm>
          <a:prstGeom prst="rect">
            <a:avLst/>
          </a:prstGeom>
          <a:noFill/>
        </p:spPr>
        <p:txBody>
          <a:bodyPr wrap="square" rtlCol="0">
            <a:spAutoFit/>
          </a:bodyPr>
          <a:lstStyle/>
          <a:p>
            <a:pPr algn="just"/>
            <a:r>
              <a:rPr lang="es-ES" sz="6500" dirty="0">
                <a:solidFill>
                  <a:schemeClr val="accent1">
                    <a:lumMod val="60000"/>
                    <a:lumOff val="40000"/>
                  </a:schemeClr>
                </a:solidFill>
                <a:latin typeface="Sanchez Regular" panose="02000000000000000000" pitchFamily="50" charset="0"/>
              </a:rPr>
              <a:t>4</a:t>
            </a:r>
            <a:endParaRPr lang="es-CO" sz="6500" dirty="0">
              <a:solidFill>
                <a:schemeClr val="accent1">
                  <a:lumMod val="60000"/>
                  <a:lumOff val="40000"/>
                </a:schemeClr>
              </a:solidFill>
              <a:latin typeface="Sanchez Regular" panose="02000000000000000000" pitchFamily="50" charset="0"/>
            </a:endParaRPr>
          </a:p>
        </p:txBody>
      </p:sp>
      <p:sp>
        <p:nvSpPr>
          <p:cNvPr id="29" name="CuadroTexto 28">
            <a:extLst>
              <a:ext uri="{FF2B5EF4-FFF2-40B4-BE49-F238E27FC236}">
                <a16:creationId xmlns:a16="http://schemas.microsoft.com/office/drawing/2014/main" xmlns="" id="{06604523-8D7C-400C-A021-C4F0B51F643C}"/>
              </a:ext>
            </a:extLst>
          </p:cNvPr>
          <p:cNvSpPr txBox="1"/>
          <p:nvPr/>
        </p:nvSpPr>
        <p:spPr>
          <a:xfrm>
            <a:off x="955042" y="952219"/>
            <a:ext cx="2564670" cy="400110"/>
          </a:xfrm>
          <a:prstGeom prst="rect">
            <a:avLst/>
          </a:prstGeom>
          <a:noFill/>
        </p:spPr>
        <p:txBody>
          <a:bodyPr wrap="square" rtlCol="0">
            <a:spAutoFit/>
          </a:bodyPr>
          <a:lstStyle/>
          <a:p>
            <a:pPr algn="just"/>
            <a:r>
              <a:rPr lang="es-CO" sz="2000" dirty="0" smtClean="0">
                <a:solidFill>
                  <a:schemeClr val="tx2">
                    <a:lumMod val="60000"/>
                    <a:lumOff val="40000"/>
                  </a:schemeClr>
                </a:solidFill>
                <a:latin typeface="Sanchez Regular" panose="02000000000000000000" pitchFamily="50" charset="0"/>
              </a:rPr>
              <a:t>Financiamiento</a:t>
            </a:r>
            <a:endParaRPr lang="es-CO" sz="2000" dirty="0">
              <a:solidFill>
                <a:schemeClr val="tx2">
                  <a:lumMod val="60000"/>
                  <a:lumOff val="40000"/>
                </a:schemeClr>
              </a:solidFill>
              <a:latin typeface="Sanchez Regular" panose="02000000000000000000" pitchFamily="50" charset="0"/>
            </a:endParaRPr>
          </a:p>
        </p:txBody>
      </p:sp>
      <p:sp>
        <p:nvSpPr>
          <p:cNvPr id="31" name="CuadroTexto 30">
            <a:extLst>
              <a:ext uri="{FF2B5EF4-FFF2-40B4-BE49-F238E27FC236}">
                <a16:creationId xmlns:a16="http://schemas.microsoft.com/office/drawing/2014/main" xmlns="" id="{32586A49-A3D4-447D-85CD-3F547CB2D328}"/>
              </a:ext>
            </a:extLst>
          </p:cNvPr>
          <p:cNvSpPr txBox="1"/>
          <p:nvPr/>
        </p:nvSpPr>
        <p:spPr>
          <a:xfrm>
            <a:off x="4095757" y="2806882"/>
            <a:ext cx="907807" cy="1092607"/>
          </a:xfrm>
          <a:prstGeom prst="rect">
            <a:avLst/>
          </a:prstGeom>
          <a:noFill/>
        </p:spPr>
        <p:txBody>
          <a:bodyPr wrap="square" rtlCol="0">
            <a:spAutoFit/>
          </a:bodyPr>
          <a:lstStyle/>
          <a:p>
            <a:pPr algn="just"/>
            <a:r>
              <a:rPr lang="es-ES" sz="6500" dirty="0" smtClean="0">
                <a:solidFill>
                  <a:schemeClr val="accent1">
                    <a:lumMod val="60000"/>
                    <a:lumOff val="40000"/>
                  </a:schemeClr>
                </a:solidFill>
                <a:latin typeface="Sanchez Regular" panose="02000000000000000000" pitchFamily="50" charset="0"/>
              </a:rPr>
              <a:t>5</a:t>
            </a:r>
            <a:endParaRPr lang="es-CO" sz="6500" dirty="0">
              <a:solidFill>
                <a:schemeClr val="accent1">
                  <a:lumMod val="60000"/>
                  <a:lumOff val="40000"/>
                </a:schemeClr>
              </a:solidFill>
              <a:latin typeface="Sanchez Regular" panose="02000000000000000000" pitchFamily="50" charset="0"/>
            </a:endParaRPr>
          </a:p>
        </p:txBody>
      </p:sp>
      <p:sp>
        <p:nvSpPr>
          <p:cNvPr id="32" name="CuadroTexto 31">
            <a:extLst>
              <a:ext uri="{FF2B5EF4-FFF2-40B4-BE49-F238E27FC236}">
                <a16:creationId xmlns:a16="http://schemas.microsoft.com/office/drawing/2014/main" xmlns="" id="{06604523-8D7C-400C-A021-C4F0B51F643C}"/>
              </a:ext>
            </a:extLst>
          </p:cNvPr>
          <p:cNvSpPr txBox="1"/>
          <p:nvPr/>
        </p:nvSpPr>
        <p:spPr>
          <a:xfrm>
            <a:off x="4655010" y="3273780"/>
            <a:ext cx="3152411" cy="400110"/>
          </a:xfrm>
          <a:prstGeom prst="rect">
            <a:avLst/>
          </a:prstGeom>
          <a:noFill/>
        </p:spPr>
        <p:txBody>
          <a:bodyPr wrap="square" rtlCol="0">
            <a:spAutoFit/>
          </a:bodyPr>
          <a:lstStyle/>
          <a:p>
            <a:pPr algn="just"/>
            <a:r>
              <a:rPr lang="es-CO" dirty="0" smtClean="0">
                <a:solidFill>
                  <a:schemeClr val="tx2">
                    <a:lumMod val="60000"/>
                    <a:lumOff val="40000"/>
                  </a:schemeClr>
                </a:solidFill>
                <a:latin typeface="Sanchez Regular" panose="02000000000000000000" pitchFamily="50" charset="0"/>
              </a:rPr>
              <a:t> </a:t>
            </a:r>
            <a:r>
              <a:rPr lang="es-CO" sz="2000" dirty="0" smtClean="0">
                <a:solidFill>
                  <a:schemeClr val="tx2">
                    <a:lumMod val="60000"/>
                    <a:lumOff val="40000"/>
                  </a:schemeClr>
                </a:solidFill>
                <a:latin typeface="Sanchez Regular" panose="02000000000000000000" pitchFamily="50" charset="0"/>
              </a:rPr>
              <a:t> Escalabilidad </a:t>
            </a:r>
            <a:endParaRPr lang="es-CO" dirty="0">
              <a:solidFill>
                <a:schemeClr val="tx2">
                  <a:lumMod val="60000"/>
                  <a:lumOff val="40000"/>
                </a:schemeClr>
              </a:solidFill>
              <a:latin typeface="Sanchez Regular" panose="02000000000000000000" pitchFamily="50" charset="0"/>
            </a:endParaRPr>
          </a:p>
        </p:txBody>
      </p:sp>
      <p:sp>
        <p:nvSpPr>
          <p:cNvPr id="33" name="CuadroTexto 32">
            <a:extLst>
              <a:ext uri="{FF2B5EF4-FFF2-40B4-BE49-F238E27FC236}">
                <a16:creationId xmlns:a16="http://schemas.microsoft.com/office/drawing/2014/main" xmlns="" id="{06604523-8D7C-400C-A021-C4F0B51F643C}"/>
              </a:ext>
            </a:extLst>
          </p:cNvPr>
          <p:cNvSpPr txBox="1"/>
          <p:nvPr/>
        </p:nvSpPr>
        <p:spPr>
          <a:xfrm>
            <a:off x="3886533" y="4068764"/>
            <a:ext cx="3471698" cy="2923877"/>
          </a:xfrm>
          <a:prstGeom prst="rect">
            <a:avLst/>
          </a:prstGeom>
          <a:noFill/>
        </p:spPr>
        <p:txBody>
          <a:bodyPr wrap="square" rtlCol="0">
            <a:spAutoFit/>
          </a:bodyPr>
          <a:lstStyle/>
          <a:p>
            <a:pPr algn="just"/>
            <a:r>
              <a:rPr lang="es-MX" sz="1200" b="1" dirty="0">
                <a:solidFill>
                  <a:srgbClr val="46423F"/>
                </a:solidFill>
                <a:latin typeface="Sanchez Regular" panose="02000000000000000000"/>
              </a:rPr>
              <a:t>Optimiza los procesos</a:t>
            </a:r>
            <a:r>
              <a:rPr lang="es-MX" sz="1200" dirty="0">
                <a:solidFill>
                  <a:srgbClr val="46423F"/>
                </a:solidFill>
                <a:latin typeface="Sanchez Regular" panose="02000000000000000000"/>
              </a:rPr>
              <a:t>: Desde el inicio, piensa en cómo puedes </a:t>
            </a:r>
            <a:r>
              <a:rPr lang="es-MX" sz="1200" dirty="0" smtClean="0">
                <a:solidFill>
                  <a:srgbClr val="46423F"/>
                </a:solidFill>
                <a:latin typeface="Sanchez Regular" panose="02000000000000000000"/>
              </a:rPr>
              <a:t>automatizar</a:t>
            </a:r>
          </a:p>
          <a:p>
            <a:pPr algn="just"/>
            <a:r>
              <a:rPr lang="es-MX" sz="1200" dirty="0" smtClean="0">
                <a:solidFill>
                  <a:srgbClr val="46423F"/>
                </a:solidFill>
                <a:latin typeface="Sanchez Regular" panose="02000000000000000000"/>
              </a:rPr>
              <a:t>procesos </a:t>
            </a:r>
            <a:r>
              <a:rPr lang="es-MX" sz="1200" dirty="0">
                <a:solidFill>
                  <a:srgbClr val="46423F"/>
                </a:solidFill>
                <a:latin typeface="Sanchez Regular" panose="02000000000000000000"/>
              </a:rPr>
              <a:t>clave para reducir costos y aumentar la eficiencia. Invertir </a:t>
            </a:r>
            <a:r>
              <a:rPr lang="es-MX" sz="1200" dirty="0" smtClean="0">
                <a:solidFill>
                  <a:srgbClr val="46423F"/>
                </a:solidFill>
                <a:latin typeface="Sanchez Regular" panose="02000000000000000000"/>
              </a:rPr>
              <a:t>en</a:t>
            </a:r>
          </a:p>
          <a:p>
            <a:pPr algn="just"/>
            <a:r>
              <a:rPr lang="es-MX" sz="1200" dirty="0" smtClean="0">
                <a:solidFill>
                  <a:srgbClr val="46423F"/>
                </a:solidFill>
                <a:latin typeface="Sanchez Regular" panose="02000000000000000000"/>
              </a:rPr>
              <a:t> </a:t>
            </a:r>
            <a:r>
              <a:rPr lang="es-MX" sz="1200" dirty="0">
                <a:solidFill>
                  <a:srgbClr val="46423F"/>
                </a:solidFill>
                <a:latin typeface="Sanchez Regular" panose="02000000000000000000"/>
              </a:rPr>
              <a:t>tecnología que te ayude a escalar (como plataformas de e-</a:t>
            </a:r>
            <a:r>
              <a:rPr lang="es-MX" sz="1200" dirty="0" err="1">
                <a:solidFill>
                  <a:srgbClr val="46423F"/>
                </a:solidFill>
                <a:latin typeface="Sanchez Regular" panose="02000000000000000000"/>
              </a:rPr>
              <a:t>commerce</a:t>
            </a:r>
            <a:r>
              <a:rPr lang="es-MX" sz="1200" dirty="0">
                <a:solidFill>
                  <a:srgbClr val="46423F"/>
                </a:solidFill>
                <a:latin typeface="Sanchez Regular" panose="02000000000000000000"/>
              </a:rPr>
              <a:t> o </a:t>
            </a:r>
            <a:r>
              <a:rPr lang="es-MX" sz="1200" dirty="0" err="1">
                <a:solidFill>
                  <a:srgbClr val="46423F"/>
                </a:solidFill>
                <a:latin typeface="Sanchez Regular" panose="02000000000000000000"/>
              </a:rPr>
              <a:t>CRMs</a:t>
            </a:r>
            <a:r>
              <a:rPr lang="es-MX" sz="1200" dirty="0" smtClean="0">
                <a:solidFill>
                  <a:srgbClr val="46423F"/>
                </a:solidFill>
                <a:latin typeface="Sanchez Regular" panose="02000000000000000000"/>
              </a:rPr>
              <a:t>)</a:t>
            </a:r>
          </a:p>
          <a:p>
            <a:pPr algn="just"/>
            <a:r>
              <a:rPr lang="es-MX" sz="1200" dirty="0" smtClean="0">
                <a:solidFill>
                  <a:srgbClr val="46423F"/>
                </a:solidFill>
                <a:latin typeface="Sanchez Regular" panose="02000000000000000000"/>
              </a:rPr>
              <a:t> </a:t>
            </a:r>
            <a:r>
              <a:rPr lang="es-MX" sz="1200" dirty="0">
                <a:solidFill>
                  <a:srgbClr val="46423F"/>
                </a:solidFill>
                <a:latin typeface="Sanchez Regular" panose="02000000000000000000"/>
              </a:rPr>
              <a:t>puede marcar una gran diferencia</a:t>
            </a:r>
            <a:r>
              <a:rPr lang="es-MX" sz="1200" dirty="0" smtClean="0">
                <a:solidFill>
                  <a:srgbClr val="46423F"/>
                </a:solidFill>
                <a:latin typeface="Sanchez Regular" panose="02000000000000000000"/>
              </a:rPr>
              <a:t>.</a:t>
            </a:r>
          </a:p>
          <a:p>
            <a:pPr algn="just"/>
            <a:endParaRPr lang="es-MX" sz="1200" dirty="0">
              <a:solidFill>
                <a:srgbClr val="46423F"/>
              </a:solidFill>
              <a:latin typeface="Sanchez Regular" panose="02000000000000000000"/>
            </a:endParaRPr>
          </a:p>
          <a:p>
            <a:pPr algn="just"/>
            <a:r>
              <a:rPr lang="es-MX" sz="1200" b="1" dirty="0">
                <a:solidFill>
                  <a:srgbClr val="46423F"/>
                </a:solidFill>
                <a:latin typeface="Sanchez Regular" panose="02000000000000000000"/>
              </a:rPr>
              <a:t>Expansión a nuevos mercados</a:t>
            </a:r>
            <a:r>
              <a:rPr lang="es-MX" sz="1200" dirty="0">
                <a:solidFill>
                  <a:srgbClr val="46423F"/>
                </a:solidFill>
                <a:latin typeface="Sanchez Regular" panose="02000000000000000000"/>
              </a:rPr>
              <a:t>: Una vez que tu producto esté consolidado localmente, investiga cómo adaptarlo y lanzarlo en otros mercados. Esto podría implicar internacionalización o </a:t>
            </a:r>
            <a:r>
              <a:rPr lang="es-MX" sz="1200" dirty="0" smtClean="0">
                <a:solidFill>
                  <a:srgbClr val="46423F"/>
                </a:solidFill>
                <a:latin typeface="Sanchez Regular" panose="02000000000000000000"/>
              </a:rPr>
              <a:t>el</a:t>
            </a:r>
          </a:p>
          <a:p>
            <a:pPr algn="just"/>
            <a:r>
              <a:rPr lang="es-MX" sz="1200" dirty="0" smtClean="0">
                <a:solidFill>
                  <a:srgbClr val="46423F"/>
                </a:solidFill>
                <a:latin typeface="Sanchez Regular" panose="02000000000000000000"/>
              </a:rPr>
              <a:t> </a:t>
            </a:r>
            <a:r>
              <a:rPr lang="es-MX" sz="1200" dirty="0">
                <a:solidFill>
                  <a:srgbClr val="46423F"/>
                </a:solidFill>
                <a:latin typeface="Sanchez Regular" panose="02000000000000000000"/>
              </a:rPr>
              <a:t>desarrollo de nuevos productos </a:t>
            </a:r>
            <a:r>
              <a:rPr lang="es-MX" sz="1200" dirty="0" smtClean="0">
                <a:solidFill>
                  <a:srgbClr val="46423F"/>
                </a:solidFill>
                <a:latin typeface="Sanchez Regular" panose="02000000000000000000"/>
              </a:rPr>
              <a:t>que</a:t>
            </a:r>
          </a:p>
          <a:p>
            <a:pPr algn="just"/>
            <a:r>
              <a:rPr lang="es-MX" sz="1200" dirty="0" smtClean="0">
                <a:solidFill>
                  <a:srgbClr val="46423F"/>
                </a:solidFill>
                <a:latin typeface="Sanchez Regular" panose="02000000000000000000"/>
              </a:rPr>
              <a:t> </a:t>
            </a:r>
            <a:r>
              <a:rPr lang="es-MX" sz="1200" dirty="0">
                <a:solidFill>
                  <a:srgbClr val="46423F"/>
                </a:solidFill>
                <a:latin typeface="Sanchez Regular" panose="02000000000000000000"/>
              </a:rPr>
              <a:t>complementen tu oferta inicial</a:t>
            </a:r>
            <a:r>
              <a:rPr lang="es-MX" sz="1600" dirty="0"/>
              <a:t>.</a:t>
            </a:r>
            <a:endParaRPr lang="es-CO" sz="1600" dirty="0">
              <a:solidFill>
                <a:schemeClr val="tx2">
                  <a:lumMod val="60000"/>
                  <a:lumOff val="40000"/>
                </a:schemeClr>
              </a:solidFill>
              <a:latin typeface="Sanchez Regular" panose="02000000000000000000" pitchFamily="50" charset="0"/>
            </a:endParaRPr>
          </a:p>
        </p:txBody>
      </p:sp>
      <p:sp>
        <p:nvSpPr>
          <p:cNvPr id="34" name="CuadroTexto 33">
            <a:extLst>
              <a:ext uri="{FF2B5EF4-FFF2-40B4-BE49-F238E27FC236}">
                <a16:creationId xmlns:a16="http://schemas.microsoft.com/office/drawing/2014/main" xmlns="" id="{32586A49-A3D4-447D-85CD-3F547CB2D328}"/>
              </a:ext>
            </a:extLst>
          </p:cNvPr>
          <p:cNvSpPr txBox="1"/>
          <p:nvPr/>
        </p:nvSpPr>
        <p:spPr>
          <a:xfrm>
            <a:off x="94582" y="6545736"/>
            <a:ext cx="907807" cy="1092607"/>
          </a:xfrm>
          <a:prstGeom prst="rect">
            <a:avLst/>
          </a:prstGeom>
          <a:noFill/>
        </p:spPr>
        <p:txBody>
          <a:bodyPr wrap="square" rtlCol="0">
            <a:spAutoFit/>
          </a:bodyPr>
          <a:lstStyle/>
          <a:p>
            <a:pPr algn="just"/>
            <a:r>
              <a:rPr lang="es-ES" sz="6500" dirty="0" smtClean="0">
                <a:solidFill>
                  <a:schemeClr val="accent1">
                    <a:lumMod val="60000"/>
                    <a:lumOff val="40000"/>
                  </a:schemeClr>
                </a:solidFill>
                <a:latin typeface="Sanchez Regular" panose="02000000000000000000" pitchFamily="50" charset="0"/>
              </a:rPr>
              <a:t>6</a:t>
            </a:r>
            <a:endParaRPr lang="es-CO" sz="6500" dirty="0">
              <a:solidFill>
                <a:schemeClr val="accent1">
                  <a:lumMod val="60000"/>
                  <a:lumOff val="40000"/>
                </a:schemeClr>
              </a:solidFill>
              <a:latin typeface="Sanchez Regular" panose="02000000000000000000" pitchFamily="50" charset="0"/>
            </a:endParaRPr>
          </a:p>
        </p:txBody>
      </p:sp>
      <p:sp>
        <p:nvSpPr>
          <p:cNvPr id="35" name="CuadroTexto 34">
            <a:extLst>
              <a:ext uri="{FF2B5EF4-FFF2-40B4-BE49-F238E27FC236}">
                <a16:creationId xmlns:a16="http://schemas.microsoft.com/office/drawing/2014/main" xmlns="" id="{06604523-8D7C-400C-A021-C4F0B51F643C}"/>
              </a:ext>
            </a:extLst>
          </p:cNvPr>
          <p:cNvSpPr txBox="1"/>
          <p:nvPr/>
        </p:nvSpPr>
        <p:spPr>
          <a:xfrm>
            <a:off x="661172" y="7076649"/>
            <a:ext cx="3152411" cy="400110"/>
          </a:xfrm>
          <a:prstGeom prst="rect">
            <a:avLst/>
          </a:prstGeom>
          <a:noFill/>
        </p:spPr>
        <p:txBody>
          <a:bodyPr wrap="square" rtlCol="0">
            <a:spAutoFit/>
          </a:bodyPr>
          <a:lstStyle/>
          <a:p>
            <a:pPr algn="just"/>
            <a:r>
              <a:rPr lang="es-MX" sz="2000" dirty="0" err="1">
                <a:solidFill>
                  <a:schemeClr val="tx2">
                    <a:lumMod val="60000"/>
                    <a:lumOff val="40000"/>
                  </a:schemeClr>
                </a:solidFill>
              </a:rPr>
              <a:t>Networking</a:t>
            </a:r>
            <a:r>
              <a:rPr lang="es-MX" sz="2000" dirty="0">
                <a:solidFill>
                  <a:schemeClr val="tx2">
                    <a:lumMod val="60000"/>
                    <a:lumOff val="40000"/>
                  </a:schemeClr>
                </a:solidFill>
              </a:rPr>
              <a:t> y Mentores</a:t>
            </a:r>
            <a:endParaRPr lang="es-CO" sz="2000" dirty="0">
              <a:solidFill>
                <a:schemeClr val="tx2">
                  <a:lumMod val="60000"/>
                  <a:lumOff val="40000"/>
                </a:schemeClr>
              </a:solidFill>
              <a:latin typeface="Sanchez Regular" panose="02000000000000000000" pitchFamily="50" charset="0"/>
            </a:endParaRPr>
          </a:p>
        </p:txBody>
      </p:sp>
      <p:pic>
        <p:nvPicPr>
          <p:cNvPr id="1036" name="Picture 12" descr="https://i.pinimg.com/564x/42/b7/e3/42b7e3e204ad93f3e39e7bd37b0bfb1f.jpg"/>
          <p:cNvPicPr>
            <a:picLocks noChangeAspect="1" noChangeArrowheads="1"/>
          </p:cNvPicPr>
          <p:nvPr/>
        </p:nvPicPr>
        <p:blipFill rotWithShape="1">
          <a:blip r:embed="rId2">
            <a:extLst>
              <a:ext uri="{28A0092B-C50C-407E-A947-70E740481C1C}">
                <a14:useLocalDpi xmlns:a14="http://schemas.microsoft.com/office/drawing/2010/main" val="0"/>
              </a:ext>
            </a:extLst>
          </a:blip>
          <a:srcRect b="18038"/>
          <a:stretch/>
        </p:blipFill>
        <p:spPr bwMode="auto">
          <a:xfrm>
            <a:off x="256993" y="4969014"/>
            <a:ext cx="3247158" cy="17742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n de Story 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199" y="663451"/>
            <a:ext cx="3509611" cy="1974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66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1738F71F-9263-4F94-A031-2946D624F518}"/>
              </a:ext>
            </a:extLst>
          </p:cNvPr>
          <p:cNvSpPr/>
          <p:nvPr/>
        </p:nvSpPr>
        <p:spPr>
          <a:xfrm>
            <a:off x="-3" y="22419"/>
            <a:ext cx="7772401"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7" name="CuadroTexto 6">
            <a:extLst>
              <a:ext uri="{FF2B5EF4-FFF2-40B4-BE49-F238E27FC236}">
                <a16:creationId xmlns:a16="http://schemas.microsoft.com/office/drawing/2014/main" xmlns="" id="{A46E08E9-0319-4524-87ED-20F115959629}"/>
              </a:ext>
            </a:extLst>
          </p:cNvPr>
          <p:cNvSpPr txBox="1"/>
          <p:nvPr/>
        </p:nvSpPr>
        <p:spPr>
          <a:xfrm>
            <a:off x="289622" y="193106"/>
            <a:ext cx="7117319" cy="830997"/>
          </a:xfrm>
          <a:prstGeom prst="rect">
            <a:avLst/>
          </a:prstGeom>
          <a:noFill/>
        </p:spPr>
        <p:txBody>
          <a:bodyPr wrap="square" rtlCol="0">
            <a:spAutoFit/>
          </a:bodyPr>
          <a:lstStyle/>
          <a:p>
            <a:pPr marL="171452" indent="-171452" algn="just">
              <a:buFont typeface="Wingdings" panose="05000000000000000000" pitchFamily="2" charset="2"/>
              <a:buChar char="Ø"/>
            </a:pPr>
            <a:r>
              <a:rPr lang="es-MX" sz="2400" dirty="0" smtClean="0">
                <a:solidFill>
                  <a:schemeClr val="accent1">
                    <a:lumMod val="75000"/>
                  </a:schemeClr>
                </a:solidFill>
                <a:latin typeface="Sanchez Regular" panose="02000000000000000000" pitchFamily="50" charset="0"/>
              </a:rPr>
              <a:t>Costo financiero de la deuda pública en México anota máximo histórico</a:t>
            </a:r>
            <a:endParaRPr lang="es-MX" sz="2400" dirty="0">
              <a:solidFill>
                <a:schemeClr val="accent1">
                  <a:lumMod val="75000"/>
                </a:schemeClr>
              </a:solidFill>
              <a:latin typeface="Sanchez Regular" panose="02000000000000000000" pitchFamily="50" charset="0"/>
            </a:endParaRPr>
          </a:p>
        </p:txBody>
      </p:sp>
      <p:sp>
        <p:nvSpPr>
          <p:cNvPr id="8" name="CuadroTexto 7">
            <a:extLst>
              <a:ext uri="{FF2B5EF4-FFF2-40B4-BE49-F238E27FC236}">
                <a16:creationId xmlns:a16="http://schemas.microsoft.com/office/drawing/2014/main" xmlns="" id="{7FAFC849-A59F-4E3B-93C3-91A3341BB3C5}"/>
              </a:ext>
            </a:extLst>
          </p:cNvPr>
          <p:cNvSpPr txBox="1"/>
          <p:nvPr/>
        </p:nvSpPr>
        <p:spPr>
          <a:xfrm>
            <a:off x="542326" y="1481671"/>
            <a:ext cx="3960225" cy="3600986"/>
          </a:xfrm>
          <a:prstGeom prst="rect">
            <a:avLst/>
          </a:prstGeom>
          <a:noFill/>
          <a:ln>
            <a:noFill/>
          </a:ln>
        </p:spPr>
        <p:txBody>
          <a:bodyPr wrap="square">
            <a:spAutoFit/>
          </a:bodyPr>
          <a:lstStyle/>
          <a:p>
            <a:pPr algn="just"/>
            <a:r>
              <a:rPr lang="es-MX" sz="1200" dirty="0">
                <a:solidFill>
                  <a:srgbClr val="46423F"/>
                </a:solidFill>
                <a:latin typeface="Sanchez Regular" panose="02000000000000000000"/>
              </a:rPr>
              <a:t>Al corte de agosto del 2024, el costo financiero de la deuda en México alcanzó su mayor nivel registrado. En estos primeros ocho meses del año, el monto ascendió a 722,746 millones de pesos</a:t>
            </a:r>
            <a:r>
              <a:rPr lang="es-MX" sz="1200" dirty="0" smtClean="0">
                <a:solidFill>
                  <a:srgbClr val="46423F"/>
                </a:solidFill>
                <a:latin typeface="Sanchez Regular" panose="02000000000000000000"/>
              </a:rPr>
              <a:t>.</a:t>
            </a:r>
          </a:p>
          <a:p>
            <a:pPr algn="just"/>
            <a:endParaRPr lang="es-MX" sz="1200" dirty="0">
              <a:solidFill>
                <a:srgbClr val="46423F"/>
              </a:solidFill>
              <a:latin typeface="Sanchez Regular" panose="02000000000000000000"/>
            </a:endParaRPr>
          </a:p>
          <a:p>
            <a:r>
              <a:rPr lang="es-MX" sz="1200" dirty="0">
                <a:solidFill>
                  <a:srgbClr val="46423F"/>
                </a:solidFill>
                <a:latin typeface="Sanchez Regular" panose="02000000000000000000"/>
              </a:rPr>
              <a:t>Durante los primeros ocho meses del 2024, el monto por </a:t>
            </a:r>
            <a:r>
              <a:rPr lang="es-MX" sz="1200" dirty="0" smtClean="0">
                <a:solidFill>
                  <a:srgbClr val="46423F"/>
                </a:solidFill>
                <a:latin typeface="Sanchez Regular" panose="02000000000000000000"/>
              </a:rPr>
              <a:t>intereses de la deuda publica</a:t>
            </a:r>
            <a:r>
              <a:rPr lang="es-MX" sz="1200" dirty="0">
                <a:solidFill>
                  <a:srgbClr val="46423F"/>
                </a:solidFill>
                <a:latin typeface="Sanchez Regular" panose="02000000000000000000"/>
              </a:rPr>
              <a:t> en México ascendió a</a:t>
            </a:r>
            <a:r>
              <a:rPr lang="es-MX" sz="1200" b="1" dirty="0">
                <a:solidFill>
                  <a:srgbClr val="46423F"/>
                </a:solidFill>
                <a:latin typeface="Sanchez Regular" panose="02000000000000000000"/>
              </a:rPr>
              <a:t> 722,746 millones de pesos</a:t>
            </a:r>
            <a:r>
              <a:rPr lang="es-MX" sz="1200" dirty="0">
                <a:solidFill>
                  <a:srgbClr val="46423F"/>
                </a:solidFill>
                <a:latin typeface="Sanchez Regular" panose="02000000000000000000"/>
              </a:rPr>
              <a:t>. </a:t>
            </a:r>
          </a:p>
          <a:p>
            <a:r>
              <a:rPr lang="es-MX" sz="1200" dirty="0">
                <a:solidFill>
                  <a:srgbClr val="46423F"/>
                </a:solidFill>
                <a:latin typeface="Sanchez Regular" panose="02000000000000000000"/>
              </a:rPr>
              <a:t>Este nivel fue el más elevado del que se tienen registros, de acuerdo con cifras de la SHCP (Secretaría de Hacienda y Crédito Público</a:t>
            </a:r>
            <a:r>
              <a:rPr lang="es-MX" sz="1200" dirty="0" smtClean="0">
                <a:solidFill>
                  <a:srgbClr val="46423F"/>
                </a:solidFill>
                <a:latin typeface="Sanchez Regular" panose="02000000000000000000"/>
              </a:rPr>
              <a:t>).</a:t>
            </a:r>
          </a:p>
          <a:p>
            <a:r>
              <a:rPr lang="es-MX" sz="1200" dirty="0">
                <a:solidFill>
                  <a:srgbClr val="46423F"/>
                </a:solidFill>
                <a:latin typeface="Sanchez Regular" panose="02000000000000000000"/>
              </a:rPr>
              <a:t>Adicionalmente, implicó </a:t>
            </a:r>
            <a:r>
              <a:rPr lang="es-MX" sz="1200" b="1" dirty="0">
                <a:solidFill>
                  <a:srgbClr val="46423F"/>
                </a:solidFill>
                <a:latin typeface="Sanchez Regular" panose="02000000000000000000"/>
              </a:rPr>
              <a:t>un crecimiento de 4%</a:t>
            </a:r>
            <a:r>
              <a:rPr lang="es-MX" sz="1200" dirty="0">
                <a:solidFill>
                  <a:srgbClr val="46423F"/>
                </a:solidFill>
                <a:latin typeface="Sanchez Regular" panose="02000000000000000000"/>
              </a:rPr>
              <a:t> en comparación interanual.</a:t>
            </a:r>
          </a:p>
          <a:p>
            <a:r>
              <a:rPr lang="es-MX" sz="1200" dirty="0">
                <a:solidFill>
                  <a:srgbClr val="46423F"/>
                </a:solidFill>
                <a:latin typeface="Sanchez Regular" panose="02000000000000000000"/>
              </a:rPr>
              <a:t>En el promedio mensual se observó que el costo financiero de la duda fue de 90,340 millones de pesos durante este lapso.</a:t>
            </a:r>
          </a:p>
          <a:p>
            <a:endParaRPr lang="es-MX" sz="1200" dirty="0"/>
          </a:p>
          <a:p>
            <a:pPr algn="just"/>
            <a:endParaRPr lang="es-MX" sz="1200" dirty="0" smtClean="0">
              <a:solidFill>
                <a:srgbClr val="46423F"/>
              </a:solidFill>
              <a:latin typeface="Sanchez Regular" panose="02000000000000000000"/>
            </a:endParaRPr>
          </a:p>
        </p:txBody>
      </p:sp>
      <p:cxnSp>
        <p:nvCxnSpPr>
          <p:cNvPr id="9" name="Conector recto 8">
            <a:extLst>
              <a:ext uri="{FF2B5EF4-FFF2-40B4-BE49-F238E27FC236}">
                <a16:creationId xmlns:a16="http://schemas.microsoft.com/office/drawing/2014/main" xmlns="" id="{21F90009-DE27-4776-BF97-95A0E5AFDF77}"/>
              </a:ext>
            </a:extLst>
          </p:cNvPr>
          <p:cNvCxnSpPr/>
          <p:nvPr/>
        </p:nvCxnSpPr>
        <p:spPr>
          <a:xfrm flipV="1">
            <a:off x="448613" y="4905291"/>
            <a:ext cx="7117322" cy="28875"/>
          </a:xfrm>
          <a:prstGeom prst="line">
            <a:avLst/>
          </a:prstGeom>
          <a:ln w="76200">
            <a:solidFill>
              <a:srgbClr val="A33D29"/>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xmlns="" id="{1570A56C-8267-4504-A829-25AD02846693}"/>
              </a:ext>
            </a:extLst>
          </p:cNvPr>
          <p:cNvSpPr txBox="1"/>
          <p:nvPr/>
        </p:nvSpPr>
        <p:spPr>
          <a:xfrm>
            <a:off x="356616" y="6840187"/>
            <a:ext cx="1709928" cy="2862322"/>
          </a:xfrm>
          <a:prstGeom prst="rect">
            <a:avLst/>
          </a:prstGeom>
          <a:noFill/>
          <a:ln>
            <a:noFill/>
          </a:ln>
        </p:spPr>
        <p:txBody>
          <a:bodyPr wrap="square">
            <a:spAutoFit/>
          </a:bodyPr>
          <a:lstStyle/>
          <a:p>
            <a:pPr algn="just"/>
            <a:r>
              <a:rPr lang="es-MX" sz="1200" dirty="0">
                <a:latin typeface="Sanchez Regular" panose="02000000000000000000"/>
              </a:rPr>
              <a:t>México logró una participación récord en </a:t>
            </a:r>
            <a:r>
              <a:rPr lang="es-MX" sz="1200" dirty="0" smtClean="0">
                <a:latin typeface="Sanchez Regular" panose="02000000000000000000"/>
              </a:rPr>
              <a:t>las</a:t>
            </a:r>
          </a:p>
          <a:p>
            <a:pPr algn="just"/>
            <a:r>
              <a:rPr lang="es-MX" sz="1200" dirty="0" smtClean="0">
                <a:latin typeface="Sanchez Regular" panose="02000000000000000000"/>
              </a:rPr>
              <a:t> importaciones </a:t>
            </a:r>
          </a:p>
          <a:p>
            <a:pPr algn="just"/>
            <a:r>
              <a:rPr lang="es-MX" sz="1200" dirty="0">
                <a:latin typeface="Sanchez Regular" panose="02000000000000000000"/>
              </a:rPr>
              <a:t>d</a:t>
            </a:r>
            <a:r>
              <a:rPr lang="es-MX" sz="1200" dirty="0" smtClean="0">
                <a:latin typeface="Sanchez Regular" panose="02000000000000000000"/>
              </a:rPr>
              <a:t>e mercancías de</a:t>
            </a:r>
          </a:p>
          <a:p>
            <a:pPr algn="just"/>
            <a:r>
              <a:rPr lang="es-MX" sz="1200" dirty="0" smtClean="0">
                <a:latin typeface="Sanchez Regular" panose="02000000000000000000"/>
              </a:rPr>
              <a:t> </a:t>
            </a:r>
            <a:r>
              <a:rPr lang="es-MX" sz="1200" dirty="0">
                <a:latin typeface="Sanchez Regular" panose="02000000000000000000"/>
              </a:rPr>
              <a:t>Estados Unidos. </a:t>
            </a:r>
            <a:endParaRPr lang="es-MX" sz="1200" dirty="0" smtClean="0">
              <a:latin typeface="Sanchez Regular" panose="02000000000000000000"/>
            </a:endParaRPr>
          </a:p>
          <a:p>
            <a:pPr algn="just"/>
            <a:r>
              <a:rPr lang="es-MX" sz="1200" dirty="0" smtClean="0">
                <a:latin typeface="Sanchez Regular" panose="02000000000000000000"/>
              </a:rPr>
              <a:t>En </a:t>
            </a:r>
            <a:r>
              <a:rPr lang="es-MX" sz="1200" dirty="0">
                <a:latin typeface="Sanchez Regular" panose="02000000000000000000"/>
              </a:rPr>
              <a:t>los </a:t>
            </a:r>
            <a:r>
              <a:rPr lang="es-MX" sz="1200" dirty="0" smtClean="0">
                <a:latin typeface="Sanchez Regular" panose="02000000000000000000"/>
              </a:rPr>
              <a:t>primeros</a:t>
            </a:r>
          </a:p>
          <a:p>
            <a:pPr algn="just"/>
            <a:r>
              <a:rPr lang="es-MX" sz="1200" dirty="0" smtClean="0">
                <a:latin typeface="Sanchez Regular" panose="02000000000000000000"/>
              </a:rPr>
              <a:t> </a:t>
            </a:r>
            <a:r>
              <a:rPr lang="es-MX" sz="1200" dirty="0">
                <a:latin typeface="Sanchez Regular" panose="02000000000000000000"/>
              </a:rPr>
              <a:t>ocho meses </a:t>
            </a:r>
            <a:r>
              <a:rPr lang="es-MX" sz="1200" dirty="0" smtClean="0">
                <a:latin typeface="Sanchez Regular" panose="02000000000000000000"/>
              </a:rPr>
              <a:t>del 2024.</a:t>
            </a:r>
          </a:p>
          <a:p>
            <a:pPr algn="just"/>
            <a:r>
              <a:rPr lang="es-MX" sz="1200" dirty="0">
                <a:latin typeface="Sanchez Regular" panose="02000000000000000000"/>
              </a:rPr>
              <a:t>L</a:t>
            </a:r>
            <a:r>
              <a:rPr lang="es-MX" sz="1200" dirty="0" smtClean="0">
                <a:latin typeface="Sanchez Regular" panose="02000000000000000000"/>
              </a:rPr>
              <a:t>a participación</a:t>
            </a:r>
          </a:p>
          <a:p>
            <a:pPr algn="just"/>
            <a:r>
              <a:rPr lang="es-MX" sz="1200" dirty="0" smtClean="0">
                <a:latin typeface="Sanchez Regular" panose="02000000000000000000"/>
              </a:rPr>
              <a:t>nacional </a:t>
            </a:r>
            <a:r>
              <a:rPr lang="es-MX" sz="1200" dirty="0">
                <a:latin typeface="Sanchez Regular" panose="02000000000000000000"/>
              </a:rPr>
              <a:t>ascendió a 15.7%, un mayor nivel </a:t>
            </a:r>
            <a:r>
              <a:rPr lang="es-MX" sz="1200" dirty="0" smtClean="0">
                <a:latin typeface="Sanchez Regular" panose="02000000000000000000"/>
              </a:rPr>
              <a:t>en</a:t>
            </a:r>
          </a:p>
          <a:p>
            <a:pPr algn="just"/>
            <a:r>
              <a:rPr lang="es-MX" sz="1200" dirty="0" smtClean="0">
                <a:latin typeface="Sanchez Regular" panose="02000000000000000000"/>
              </a:rPr>
              <a:t> </a:t>
            </a:r>
            <a:r>
              <a:rPr lang="es-MX" sz="1200" dirty="0">
                <a:latin typeface="Sanchez Regular" panose="02000000000000000000"/>
              </a:rPr>
              <a:t>comparación con el año pasado.</a:t>
            </a:r>
            <a:endParaRPr lang="es-EC" sz="1200" dirty="0">
              <a:latin typeface="Sanchez Regular" panose="02000000000000000000"/>
            </a:endParaRPr>
          </a:p>
        </p:txBody>
      </p:sp>
      <p:cxnSp>
        <p:nvCxnSpPr>
          <p:cNvPr id="14" name="Conector recto 13">
            <a:extLst>
              <a:ext uri="{FF2B5EF4-FFF2-40B4-BE49-F238E27FC236}">
                <a16:creationId xmlns:a16="http://schemas.microsoft.com/office/drawing/2014/main" xmlns="" id="{8C2C8769-7CBA-4498-84FB-52C4C679CCBB}"/>
              </a:ext>
            </a:extLst>
          </p:cNvPr>
          <p:cNvCxnSpPr>
            <a:cxnSpLocks/>
          </p:cNvCxnSpPr>
          <p:nvPr/>
        </p:nvCxnSpPr>
        <p:spPr>
          <a:xfrm>
            <a:off x="448613" y="6775369"/>
            <a:ext cx="1512775" cy="4907"/>
          </a:xfrm>
          <a:prstGeom prst="line">
            <a:avLst/>
          </a:prstGeom>
          <a:ln w="762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pic>
        <p:nvPicPr>
          <p:cNvPr id="5122" name="Picture 2" descr="https://imagenes.eleconomista.com.mx/files/image_1000_900/files/fp/uploads/2024/10/14/670d9eab488ed.r_d.645-309.jpeg"/>
          <p:cNvPicPr>
            <a:picLocks noChangeAspect="1" noChangeArrowheads="1"/>
          </p:cNvPicPr>
          <p:nvPr/>
        </p:nvPicPr>
        <p:blipFill rotWithShape="1">
          <a:blip r:embed="rId2">
            <a:extLst>
              <a:ext uri="{28A0092B-C50C-407E-A947-70E740481C1C}">
                <a14:useLocalDpi xmlns:a14="http://schemas.microsoft.com/office/drawing/2010/main" val="0"/>
              </a:ext>
            </a:extLst>
          </a:blip>
          <a:srcRect t="16268"/>
          <a:stretch/>
        </p:blipFill>
        <p:spPr bwMode="auto">
          <a:xfrm>
            <a:off x="4709016" y="1447517"/>
            <a:ext cx="2856919" cy="33333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tpc.googlesyndication.com/simgad/3652799002315948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68" y="5085546"/>
            <a:ext cx="7110767" cy="527225"/>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xmlns="" id="{A46E08E9-0319-4524-87ED-20F115959629}"/>
              </a:ext>
            </a:extLst>
          </p:cNvPr>
          <p:cNvSpPr txBox="1"/>
          <p:nvPr/>
        </p:nvSpPr>
        <p:spPr>
          <a:xfrm>
            <a:off x="542326" y="5617079"/>
            <a:ext cx="7117319" cy="830997"/>
          </a:xfrm>
          <a:prstGeom prst="rect">
            <a:avLst/>
          </a:prstGeom>
          <a:noFill/>
        </p:spPr>
        <p:txBody>
          <a:bodyPr wrap="square" rtlCol="0">
            <a:spAutoFit/>
          </a:bodyPr>
          <a:lstStyle/>
          <a:p>
            <a:pPr marL="171452" indent="-171452" algn="just">
              <a:buFont typeface="Wingdings" panose="05000000000000000000" pitchFamily="2" charset="2"/>
              <a:buChar char="Ø"/>
            </a:pPr>
            <a:r>
              <a:rPr lang="es-MX" sz="2400" dirty="0" err="1" smtClean="0">
                <a:solidFill>
                  <a:schemeClr val="accent1">
                    <a:lumMod val="75000"/>
                  </a:schemeClr>
                </a:solidFill>
                <a:latin typeface="Sanchez Regular" panose="02000000000000000000" pitchFamily="50" charset="0"/>
              </a:rPr>
              <a:t>wMexico</a:t>
            </a:r>
            <a:r>
              <a:rPr lang="es-MX" sz="2400" dirty="0" smtClean="0">
                <a:solidFill>
                  <a:schemeClr val="accent1">
                    <a:lumMod val="75000"/>
                  </a:schemeClr>
                </a:solidFill>
                <a:latin typeface="Sanchez Regular" panose="02000000000000000000" pitchFamily="50" charset="0"/>
              </a:rPr>
              <a:t> rompe récord de participación en las compras estadounidenses</a:t>
            </a:r>
            <a:endParaRPr lang="es-MX" sz="2400" dirty="0">
              <a:solidFill>
                <a:schemeClr val="accent1">
                  <a:lumMod val="75000"/>
                </a:schemeClr>
              </a:solidFill>
              <a:latin typeface="Sanchez Regular" panose="02000000000000000000" pitchFamily="50" charset="0"/>
            </a:endParaRPr>
          </a:p>
        </p:txBody>
      </p:sp>
      <p:pic>
        <p:nvPicPr>
          <p:cNvPr id="5128" name="Picture 8" descr="https://imagenes.eleconomista.com.mx/files/image_1000_900/files/fp/uploads/2024/10/11/67095652ea629.r_d.530-348-6667.jpeg"/>
          <p:cNvPicPr>
            <a:picLocks noChangeAspect="1" noChangeArrowheads="1"/>
          </p:cNvPicPr>
          <p:nvPr/>
        </p:nvPicPr>
        <p:blipFill rotWithShape="1">
          <a:blip r:embed="rId4">
            <a:extLst>
              <a:ext uri="{28A0092B-C50C-407E-A947-70E740481C1C}">
                <a14:useLocalDpi xmlns:a14="http://schemas.microsoft.com/office/drawing/2010/main" val="0"/>
              </a:ext>
            </a:extLst>
          </a:blip>
          <a:srcRect l="469" t="15558" r="-469" b="4454"/>
          <a:stretch/>
        </p:blipFill>
        <p:spPr bwMode="auto">
          <a:xfrm>
            <a:off x="2705582" y="6778770"/>
            <a:ext cx="4860353" cy="285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44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xmlns="" id="{1738F71F-9263-4F94-A031-2946D624F518}"/>
              </a:ext>
            </a:extLst>
          </p:cNvPr>
          <p:cNvSpPr/>
          <p:nvPr/>
        </p:nvSpPr>
        <p:spPr>
          <a:xfrm>
            <a:off x="-58335" y="-22201"/>
            <a:ext cx="7867859" cy="10080601"/>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22" name="CuadroTexto 21">
            <a:extLst>
              <a:ext uri="{FF2B5EF4-FFF2-40B4-BE49-F238E27FC236}">
                <a16:creationId xmlns:a16="http://schemas.microsoft.com/office/drawing/2014/main" xmlns="" id="{32586A49-A3D4-447D-85CD-3F547CB2D328}"/>
              </a:ext>
            </a:extLst>
          </p:cNvPr>
          <p:cNvSpPr txBox="1"/>
          <p:nvPr/>
        </p:nvSpPr>
        <p:spPr>
          <a:xfrm>
            <a:off x="241469" y="3256860"/>
            <a:ext cx="907807" cy="1092607"/>
          </a:xfrm>
          <a:prstGeom prst="rect">
            <a:avLst/>
          </a:prstGeom>
          <a:noFill/>
        </p:spPr>
        <p:txBody>
          <a:bodyPr wrap="square" rtlCol="0">
            <a:spAutoFit/>
          </a:bodyPr>
          <a:lstStyle/>
          <a:p>
            <a:pPr algn="just"/>
            <a:r>
              <a:rPr lang="es-ES" sz="6500" dirty="0" smtClean="0">
                <a:solidFill>
                  <a:schemeClr val="accent1">
                    <a:lumMod val="60000"/>
                    <a:lumOff val="40000"/>
                  </a:schemeClr>
                </a:solidFill>
                <a:latin typeface="Sanchez Regular" panose="02000000000000000000" pitchFamily="50" charset="0"/>
              </a:rPr>
              <a:t>1</a:t>
            </a:r>
            <a:endParaRPr lang="es-CO" sz="6500" dirty="0">
              <a:solidFill>
                <a:schemeClr val="accent1">
                  <a:lumMod val="60000"/>
                  <a:lumOff val="40000"/>
                </a:schemeClr>
              </a:solidFill>
              <a:latin typeface="Sanchez Regular" panose="02000000000000000000" pitchFamily="50" charset="0"/>
            </a:endParaRPr>
          </a:p>
        </p:txBody>
      </p:sp>
      <p:cxnSp>
        <p:nvCxnSpPr>
          <p:cNvPr id="7" name="Conector recto 6">
            <a:extLst>
              <a:ext uri="{FF2B5EF4-FFF2-40B4-BE49-F238E27FC236}">
                <a16:creationId xmlns:a16="http://schemas.microsoft.com/office/drawing/2014/main" xmlns="" id="{237E25A4-ACE7-40CC-AFC9-9834B8D41135}"/>
              </a:ext>
            </a:extLst>
          </p:cNvPr>
          <p:cNvCxnSpPr/>
          <p:nvPr/>
        </p:nvCxnSpPr>
        <p:spPr>
          <a:xfrm>
            <a:off x="289622" y="333151"/>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xmlns="" id="{D74FF1D9-E49F-4F68-B00D-44BE791451B7}"/>
              </a:ext>
            </a:extLst>
          </p:cNvPr>
          <p:cNvSpPr txBox="1"/>
          <p:nvPr/>
        </p:nvSpPr>
        <p:spPr>
          <a:xfrm>
            <a:off x="255673" y="4275463"/>
            <a:ext cx="2365895" cy="2492990"/>
          </a:xfrm>
          <a:prstGeom prst="rect">
            <a:avLst/>
          </a:prstGeom>
          <a:noFill/>
        </p:spPr>
        <p:txBody>
          <a:bodyPr wrap="square" rtlCol="0">
            <a:spAutoFit/>
          </a:bodyPr>
          <a:lstStyle/>
          <a:p>
            <a:r>
              <a:rPr lang="es-MX" sz="1200" b="1" dirty="0" smtClean="0">
                <a:solidFill>
                  <a:srgbClr val="46423F"/>
                </a:solidFill>
                <a:latin typeface="Sanchez Regular" panose="02000000000000000000"/>
              </a:rPr>
              <a:t>Investiga </a:t>
            </a:r>
            <a:r>
              <a:rPr lang="es-MX" sz="1200" b="1" dirty="0">
                <a:solidFill>
                  <a:srgbClr val="46423F"/>
                </a:solidFill>
                <a:latin typeface="Sanchez Regular" panose="02000000000000000000"/>
              </a:rPr>
              <a:t>el mercado</a:t>
            </a:r>
            <a:r>
              <a:rPr lang="es-MX" sz="1200" dirty="0">
                <a:solidFill>
                  <a:srgbClr val="46423F"/>
                </a:solidFill>
                <a:latin typeface="Sanchez Regular" panose="02000000000000000000"/>
              </a:rPr>
              <a:t>: Antes de lanzar cualquier producto o servicio, es crucial hacer un análisis de mercado. Identifica a tu público objetivo y evalúa si tu idea resuelve un problema real. Herramientas como encuestas, entrevistas y análisis de la competencia son clave para esta etapa.</a:t>
            </a:r>
          </a:p>
          <a:p>
            <a:pPr algn="just"/>
            <a:endParaRPr lang="es-CO" sz="1200" dirty="0">
              <a:solidFill>
                <a:srgbClr val="46423F"/>
              </a:solidFill>
              <a:latin typeface="Sanchez Regular" panose="02000000000000000000" pitchFamily="50" charset="0"/>
            </a:endParaRPr>
          </a:p>
        </p:txBody>
      </p:sp>
      <p:sp>
        <p:nvSpPr>
          <p:cNvPr id="26" name="CuadroTexto 25">
            <a:extLst>
              <a:ext uri="{FF2B5EF4-FFF2-40B4-BE49-F238E27FC236}">
                <a16:creationId xmlns:a16="http://schemas.microsoft.com/office/drawing/2014/main" xmlns="" id="{06604523-8D7C-400C-A021-C4F0B51F643C}"/>
              </a:ext>
            </a:extLst>
          </p:cNvPr>
          <p:cNvSpPr txBox="1"/>
          <p:nvPr/>
        </p:nvSpPr>
        <p:spPr>
          <a:xfrm>
            <a:off x="666063" y="3504397"/>
            <a:ext cx="1896251" cy="523220"/>
          </a:xfrm>
          <a:prstGeom prst="rect">
            <a:avLst/>
          </a:prstGeom>
          <a:noFill/>
        </p:spPr>
        <p:txBody>
          <a:bodyPr wrap="square" rtlCol="0">
            <a:spAutoFit/>
          </a:bodyPr>
          <a:lstStyle/>
          <a:p>
            <a:pPr algn="just"/>
            <a:r>
              <a:rPr lang="es-ES" sz="1400" dirty="0" smtClean="0">
                <a:solidFill>
                  <a:schemeClr val="tx2">
                    <a:lumMod val="60000"/>
                    <a:lumOff val="40000"/>
                  </a:schemeClr>
                </a:solidFill>
                <a:latin typeface="Sanchez Regular" panose="02000000000000000000" pitchFamily="50" charset="0"/>
              </a:rPr>
              <a:t>validación de la idea </a:t>
            </a:r>
            <a:endParaRPr lang="es-CO" sz="1400" dirty="0">
              <a:solidFill>
                <a:schemeClr val="tx2">
                  <a:lumMod val="60000"/>
                  <a:lumOff val="40000"/>
                </a:schemeClr>
              </a:solidFill>
              <a:latin typeface="Sanchez Regular" panose="02000000000000000000" pitchFamily="50" charset="0"/>
            </a:endParaRPr>
          </a:p>
        </p:txBody>
      </p:sp>
      <p:sp>
        <p:nvSpPr>
          <p:cNvPr id="14" name="CuadroTexto 13">
            <a:extLst>
              <a:ext uri="{FF2B5EF4-FFF2-40B4-BE49-F238E27FC236}">
                <a16:creationId xmlns:a16="http://schemas.microsoft.com/office/drawing/2014/main" xmlns="" id="{9F5ED062-2C3C-4E77-9736-3DA8FFD89AFD}"/>
              </a:ext>
            </a:extLst>
          </p:cNvPr>
          <p:cNvSpPr txBox="1"/>
          <p:nvPr/>
        </p:nvSpPr>
        <p:spPr>
          <a:xfrm>
            <a:off x="2655516" y="3385541"/>
            <a:ext cx="2183183" cy="2862322"/>
          </a:xfrm>
          <a:prstGeom prst="rect">
            <a:avLst/>
          </a:prstGeom>
          <a:noFill/>
        </p:spPr>
        <p:txBody>
          <a:bodyPr wrap="square" rtlCol="0">
            <a:spAutoFit/>
          </a:bodyPr>
          <a:lstStyle/>
          <a:p>
            <a:pPr algn="just"/>
            <a:r>
              <a:rPr lang="es-MX" sz="1200" b="1" dirty="0" smtClean="0">
                <a:solidFill>
                  <a:srgbClr val="46423F"/>
                </a:solidFill>
                <a:latin typeface="Sanchez Regular" panose="02000000000000000000"/>
              </a:rPr>
              <a:t>Crea </a:t>
            </a:r>
            <a:r>
              <a:rPr lang="es-MX" sz="1200" b="1" dirty="0">
                <a:solidFill>
                  <a:srgbClr val="46423F"/>
                </a:solidFill>
                <a:latin typeface="Sanchez Regular" panose="02000000000000000000"/>
              </a:rPr>
              <a:t>un MVP (Producto Mínimo Viable</a:t>
            </a:r>
            <a:r>
              <a:rPr lang="es-MX" sz="1200" b="1" dirty="0" smtClean="0">
                <a:solidFill>
                  <a:srgbClr val="46423F"/>
                </a:solidFill>
                <a:latin typeface="Sanchez Regular" panose="02000000000000000000"/>
              </a:rPr>
              <a:t>)</a:t>
            </a:r>
            <a:r>
              <a:rPr lang="es-MX" sz="1200" dirty="0" smtClean="0">
                <a:solidFill>
                  <a:srgbClr val="46423F"/>
                </a:solidFill>
                <a:latin typeface="Sanchez Regular" panose="02000000000000000000"/>
              </a:rPr>
              <a:t>:</a:t>
            </a:r>
          </a:p>
          <a:p>
            <a:pPr algn="just"/>
            <a:r>
              <a:rPr lang="es-MX" sz="1200" dirty="0" smtClean="0">
                <a:solidFill>
                  <a:srgbClr val="46423F"/>
                </a:solidFill>
                <a:latin typeface="Sanchez Regular" panose="02000000000000000000"/>
              </a:rPr>
              <a:t> </a:t>
            </a:r>
            <a:r>
              <a:rPr lang="es-MX" sz="1200" dirty="0">
                <a:solidFill>
                  <a:srgbClr val="46423F"/>
                </a:solidFill>
                <a:latin typeface="Sanchez Regular" panose="02000000000000000000"/>
              </a:rPr>
              <a:t>Desarrolla una versión simplificada de </a:t>
            </a:r>
            <a:r>
              <a:rPr lang="es-MX" sz="1200" dirty="0" smtClean="0">
                <a:solidFill>
                  <a:srgbClr val="46423F"/>
                </a:solidFill>
                <a:latin typeface="Sanchez Regular" panose="02000000000000000000"/>
              </a:rPr>
              <a:t>tu</a:t>
            </a:r>
          </a:p>
          <a:p>
            <a:pPr algn="just"/>
            <a:r>
              <a:rPr lang="es-MX" sz="1200" dirty="0" smtClean="0">
                <a:solidFill>
                  <a:srgbClr val="46423F"/>
                </a:solidFill>
                <a:latin typeface="Sanchez Regular" panose="02000000000000000000"/>
              </a:rPr>
              <a:t>producto </a:t>
            </a:r>
            <a:r>
              <a:rPr lang="es-MX" sz="1200" dirty="0">
                <a:solidFill>
                  <a:srgbClr val="46423F"/>
                </a:solidFill>
                <a:latin typeface="Sanchez Regular" panose="02000000000000000000"/>
              </a:rPr>
              <a:t>o servicio para probar su viabilidad en el mercado sin </a:t>
            </a:r>
            <a:r>
              <a:rPr lang="es-MX" sz="1200" dirty="0" smtClean="0">
                <a:solidFill>
                  <a:srgbClr val="46423F"/>
                </a:solidFill>
                <a:latin typeface="Sanchez Regular" panose="02000000000000000000"/>
              </a:rPr>
              <a:t>invertir</a:t>
            </a:r>
          </a:p>
          <a:p>
            <a:pPr algn="just"/>
            <a:r>
              <a:rPr lang="es-MX" sz="1200" dirty="0" smtClean="0">
                <a:solidFill>
                  <a:srgbClr val="46423F"/>
                </a:solidFill>
                <a:latin typeface="Sanchez Regular" panose="02000000000000000000"/>
              </a:rPr>
              <a:t>demasiado </a:t>
            </a:r>
            <a:r>
              <a:rPr lang="es-MX" sz="1200" dirty="0">
                <a:solidFill>
                  <a:srgbClr val="46423F"/>
                </a:solidFill>
                <a:latin typeface="Sanchez Regular" panose="02000000000000000000"/>
              </a:rPr>
              <a:t>dinero. </a:t>
            </a:r>
            <a:r>
              <a:rPr lang="es-MX" sz="1200" dirty="0" smtClean="0">
                <a:solidFill>
                  <a:srgbClr val="46423F"/>
                </a:solidFill>
                <a:latin typeface="Sanchez Regular" panose="02000000000000000000"/>
              </a:rPr>
              <a:t>Esta</a:t>
            </a:r>
          </a:p>
          <a:p>
            <a:pPr algn="just"/>
            <a:r>
              <a:rPr lang="es-MX" sz="1200" dirty="0" smtClean="0">
                <a:solidFill>
                  <a:srgbClr val="46423F"/>
                </a:solidFill>
                <a:latin typeface="Sanchez Regular" panose="02000000000000000000"/>
              </a:rPr>
              <a:t>versión </a:t>
            </a:r>
            <a:r>
              <a:rPr lang="es-MX" sz="1200" dirty="0">
                <a:solidFill>
                  <a:srgbClr val="46423F"/>
                </a:solidFill>
                <a:latin typeface="Sanchez Regular" panose="02000000000000000000"/>
              </a:rPr>
              <a:t>te </a:t>
            </a:r>
            <a:r>
              <a:rPr lang="es-MX" sz="1200" dirty="0" smtClean="0">
                <a:solidFill>
                  <a:srgbClr val="46423F"/>
                </a:solidFill>
                <a:latin typeface="Sanchez Regular" panose="02000000000000000000"/>
              </a:rPr>
              <a:t>permitirá</a:t>
            </a:r>
          </a:p>
          <a:p>
            <a:pPr algn="just"/>
            <a:r>
              <a:rPr lang="es-MX" sz="1200" dirty="0" smtClean="0">
                <a:solidFill>
                  <a:srgbClr val="46423F"/>
                </a:solidFill>
                <a:latin typeface="Sanchez Regular" panose="02000000000000000000"/>
              </a:rPr>
              <a:t>obtener. </a:t>
            </a:r>
          </a:p>
          <a:p>
            <a:pPr algn="just"/>
            <a:r>
              <a:rPr lang="es-MX" sz="1200" dirty="0" smtClean="0">
                <a:solidFill>
                  <a:srgbClr val="46423F"/>
                </a:solidFill>
                <a:latin typeface="Sanchez Regular" panose="02000000000000000000"/>
              </a:rPr>
              <a:t>Retroalimentación de </a:t>
            </a:r>
            <a:r>
              <a:rPr lang="es-MX" sz="1200" dirty="0">
                <a:solidFill>
                  <a:srgbClr val="46423F"/>
                </a:solidFill>
                <a:latin typeface="Sanchez Regular" panose="02000000000000000000"/>
              </a:rPr>
              <a:t>los primeros usuarios </a:t>
            </a:r>
            <a:r>
              <a:rPr lang="es-MX" sz="1200" dirty="0" smtClean="0">
                <a:solidFill>
                  <a:srgbClr val="46423F"/>
                </a:solidFill>
                <a:latin typeface="Sanchez Regular" panose="02000000000000000000"/>
              </a:rPr>
              <a:t>y</a:t>
            </a:r>
          </a:p>
          <a:p>
            <a:pPr algn="just"/>
            <a:r>
              <a:rPr lang="es-MX" sz="1200" dirty="0" smtClean="0">
                <a:solidFill>
                  <a:srgbClr val="46423F"/>
                </a:solidFill>
                <a:latin typeface="Sanchez Regular" panose="02000000000000000000"/>
              </a:rPr>
              <a:t>ajustar </a:t>
            </a:r>
            <a:r>
              <a:rPr lang="es-MX" sz="1200" dirty="0">
                <a:solidFill>
                  <a:srgbClr val="46423F"/>
                </a:solidFill>
                <a:latin typeface="Sanchez Regular" panose="02000000000000000000"/>
              </a:rPr>
              <a:t>tu idea antes de escalar</a:t>
            </a:r>
            <a:r>
              <a:rPr lang="es-MX" sz="1200" dirty="0" smtClean="0">
                <a:solidFill>
                  <a:srgbClr val="46423F"/>
                </a:solidFill>
                <a:latin typeface="Sanchez Regular" panose="02000000000000000000"/>
              </a:rPr>
              <a:t>.</a:t>
            </a:r>
          </a:p>
          <a:p>
            <a:pPr algn="just"/>
            <a:endParaRPr lang="es-MX" sz="1200" dirty="0">
              <a:solidFill>
                <a:srgbClr val="46423F"/>
              </a:solidFill>
              <a:latin typeface="Sanchez Regular" panose="02000000000000000000"/>
            </a:endParaRPr>
          </a:p>
        </p:txBody>
      </p:sp>
      <p:sp>
        <p:nvSpPr>
          <p:cNvPr id="13" name="CuadroTexto 12">
            <a:extLst>
              <a:ext uri="{FF2B5EF4-FFF2-40B4-BE49-F238E27FC236}">
                <a16:creationId xmlns:a16="http://schemas.microsoft.com/office/drawing/2014/main" xmlns="" id="{0704D974-B09C-44F1-814A-8F8C77C5486A}"/>
              </a:ext>
            </a:extLst>
          </p:cNvPr>
          <p:cNvSpPr txBox="1"/>
          <p:nvPr/>
        </p:nvSpPr>
        <p:spPr>
          <a:xfrm>
            <a:off x="1101602" y="514404"/>
            <a:ext cx="5405147" cy="1502976"/>
          </a:xfrm>
          <a:prstGeom prst="rect">
            <a:avLst/>
          </a:prstGeom>
          <a:noFill/>
        </p:spPr>
        <p:txBody>
          <a:bodyPr wrap="square" rtlCol="0">
            <a:spAutoFit/>
          </a:bodyPr>
          <a:lstStyle/>
          <a:p>
            <a:pPr algn="ctr">
              <a:lnSpc>
                <a:spcPts val="5500"/>
              </a:lnSpc>
            </a:pPr>
            <a:r>
              <a:rPr lang="es-MX" sz="5400" b="1" dirty="0" smtClean="0">
                <a:latin typeface="Times New Roman" panose="02020603050405020304" pitchFamily="18" charset="0"/>
                <a:cs typeface="Times New Roman" panose="02020603050405020304" pitchFamily="18" charset="0"/>
              </a:rPr>
              <a:t>EMPRENDE CON IMPACTO</a:t>
            </a:r>
          </a:p>
        </p:txBody>
      </p:sp>
      <p:sp>
        <p:nvSpPr>
          <p:cNvPr id="20" name="CuadroTexto 19">
            <a:extLst>
              <a:ext uri="{FF2B5EF4-FFF2-40B4-BE49-F238E27FC236}">
                <a16:creationId xmlns:a16="http://schemas.microsoft.com/office/drawing/2014/main" xmlns="" id="{0C983312-4599-481C-BA0E-F6E79F905375}"/>
              </a:ext>
            </a:extLst>
          </p:cNvPr>
          <p:cNvSpPr txBox="1"/>
          <p:nvPr/>
        </p:nvSpPr>
        <p:spPr>
          <a:xfrm>
            <a:off x="289622" y="2428047"/>
            <a:ext cx="4549077" cy="707886"/>
          </a:xfrm>
          <a:prstGeom prst="rect">
            <a:avLst/>
          </a:prstGeom>
          <a:noFill/>
        </p:spPr>
        <p:txBody>
          <a:bodyPr wrap="square" rtlCol="0">
            <a:spAutoFit/>
          </a:bodyPr>
          <a:lstStyle/>
          <a:p>
            <a:pPr marL="171452" indent="-171452" algn="just">
              <a:buFont typeface="Wingdings" panose="05000000000000000000" pitchFamily="2" charset="2"/>
              <a:buChar char="Ø"/>
            </a:pPr>
            <a:r>
              <a:rPr lang="es-MX" sz="2000" dirty="0" smtClean="0">
                <a:solidFill>
                  <a:schemeClr val="accent1">
                    <a:lumMod val="75000"/>
                  </a:schemeClr>
                </a:solidFill>
                <a:latin typeface="Sanchez Regular" panose="02000000000000000000" pitchFamily="50" charset="0"/>
              </a:rPr>
              <a:t>Como lanzar tu primer negocio con poco dinero</a:t>
            </a:r>
            <a:endParaRPr lang="es-MX" sz="2000" dirty="0">
              <a:solidFill>
                <a:schemeClr val="accent1">
                  <a:lumMod val="75000"/>
                </a:schemeClr>
              </a:solidFill>
              <a:latin typeface="Sanchez Regular" panose="02000000000000000000" pitchFamily="50" charset="0"/>
            </a:endParaRPr>
          </a:p>
        </p:txBody>
      </p:sp>
      <p:sp>
        <p:nvSpPr>
          <p:cNvPr id="17" name="CuadroTexto 16">
            <a:extLst>
              <a:ext uri="{FF2B5EF4-FFF2-40B4-BE49-F238E27FC236}">
                <a16:creationId xmlns:a16="http://schemas.microsoft.com/office/drawing/2014/main" xmlns="" id="{32586A49-A3D4-447D-85CD-3F547CB2D328}"/>
              </a:ext>
            </a:extLst>
          </p:cNvPr>
          <p:cNvSpPr txBox="1"/>
          <p:nvPr/>
        </p:nvSpPr>
        <p:spPr>
          <a:xfrm>
            <a:off x="2585762" y="5970940"/>
            <a:ext cx="907807" cy="1092607"/>
          </a:xfrm>
          <a:prstGeom prst="rect">
            <a:avLst/>
          </a:prstGeom>
          <a:noFill/>
        </p:spPr>
        <p:txBody>
          <a:bodyPr wrap="square" rtlCol="0">
            <a:spAutoFit/>
          </a:bodyPr>
          <a:lstStyle/>
          <a:p>
            <a:pPr algn="just"/>
            <a:r>
              <a:rPr lang="es-ES" sz="6500" dirty="0">
                <a:solidFill>
                  <a:schemeClr val="accent1">
                    <a:lumMod val="60000"/>
                    <a:lumOff val="40000"/>
                  </a:schemeClr>
                </a:solidFill>
                <a:latin typeface="Sanchez Regular" panose="02000000000000000000" pitchFamily="50" charset="0"/>
              </a:rPr>
              <a:t>2</a:t>
            </a:r>
            <a:endParaRPr lang="es-CO" sz="6500" dirty="0">
              <a:solidFill>
                <a:schemeClr val="accent1">
                  <a:lumMod val="60000"/>
                  <a:lumOff val="40000"/>
                </a:schemeClr>
              </a:solidFill>
              <a:latin typeface="Sanchez Regular" panose="02000000000000000000" pitchFamily="50" charset="0"/>
            </a:endParaRPr>
          </a:p>
        </p:txBody>
      </p:sp>
      <p:sp>
        <p:nvSpPr>
          <p:cNvPr id="23" name="CuadroTexto 22">
            <a:extLst>
              <a:ext uri="{FF2B5EF4-FFF2-40B4-BE49-F238E27FC236}">
                <a16:creationId xmlns:a16="http://schemas.microsoft.com/office/drawing/2014/main" xmlns="" id="{9F5ED062-2C3C-4E77-9736-3DA8FFD89AFD}"/>
              </a:ext>
            </a:extLst>
          </p:cNvPr>
          <p:cNvSpPr txBox="1"/>
          <p:nvPr/>
        </p:nvSpPr>
        <p:spPr>
          <a:xfrm>
            <a:off x="3381418" y="6232550"/>
            <a:ext cx="1492779" cy="830997"/>
          </a:xfrm>
          <a:prstGeom prst="rect">
            <a:avLst/>
          </a:prstGeom>
          <a:noFill/>
        </p:spPr>
        <p:txBody>
          <a:bodyPr wrap="square" rtlCol="0">
            <a:spAutoFit/>
          </a:bodyPr>
          <a:lstStyle/>
          <a:p>
            <a:pPr algn="just"/>
            <a:r>
              <a:rPr lang="es-MX" sz="1200" dirty="0" smtClean="0">
                <a:solidFill>
                  <a:schemeClr val="accent1">
                    <a:lumMod val="60000"/>
                    <a:lumOff val="40000"/>
                  </a:schemeClr>
                </a:solidFill>
                <a:latin typeface="Sanchez Regular" panose="02000000000000000000"/>
              </a:rPr>
              <a:t>Desarrollo </a:t>
            </a:r>
            <a:r>
              <a:rPr lang="es-MX" sz="1200" dirty="0">
                <a:solidFill>
                  <a:schemeClr val="accent1">
                    <a:lumMod val="60000"/>
                    <a:lumOff val="40000"/>
                  </a:schemeClr>
                </a:solidFill>
                <a:latin typeface="Sanchez Regular" panose="02000000000000000000"/>
              </a:rPr>
              <a:t>de un Modelo </a:t>
            </a:r>
            <a:r>
              <a:rPr lang="es-MX" sz="1200" dirty="0" smtClean="0">
                <a:solidFill>
                  <a:schemeClr val="accent1">
                    <a:lumMod val="60000"/>
                    <a:lumOff val="40000"/>
                  </a:schemeClr>
                </a:solidFill>
                <a:latin typeface="Sanchez Regular" panose="02000000000000000000"/>
              </a:rPr>
              <a:t>de</a:t>
            </a:r>
          </a:p>
          <a:p>
            <a:pPr algn="just"/>
            <a:r>
              <a:rPr lang="es-MX" sz="1200" dirty="0" smtClean="0">
                <a:solidFill>
                  <a:schemeClr val="accent1">
                    <a:lumMod val="60000"/>
                    <a:lumOff val="40000"/>
                  </a:schemeClr>
                </a:solidFill>
                <a:latin typeface="Sanchez Regular" panose="02000000000000000000"/>
              </a:rPr>
              <a:t> </a:t>
            </a:r>
            <a:r>
              <a:rPr lang="es-MX" sz="1200" dirty="0">
                <a:solidFill>
                  <a:schemeClr val="accent1">
                    <a:lumMod val="60000"/>
                    <a:lumOff val="40000"/>
                  </a:schemeClr>
                </a:solidFill>
                <a:latin typeface="Sanchez Regular" panose="02000000000000000000"/>
              </a:rPr>
              <a:t>Negocio</a:t>
            </a:r>
            <a:r>
              <a:rPr lang="es-ES" sz="1200" dirty="0" smtClean="0">
                <a:solidFill>
                  <a:schemeClr val="accent1">
                    <a:lumMod val="60000"/>
                    <a:lumOff val="40000"/>
                  </a:schemeClr>
                </a:solidFill>
                <a:latin typeface="Sanchez Regular" panose="02000000000000000000"/>
              </a:rPr>
              <a:t> </a:t>
            </a:r>
            <a:endParaRPr lang="es-CO" sz="1200" dirty="0">
              <a:solidFill>
                <a:schemeClr val="accent1">
                  <a:lumMod val="60000"/>
                  <a:lumOff val="40000"/>
                </a:schemeClr>
              </a:solidFill>
              <a:latin typeface="Sanchez Regular" panose="02000000000000000000"/>
            </a:endParaRPr>
          </a:p>
          <a:p>
            <a:pPr algn="just"/>
            <a:endParaRPr lang="es-MX" sz="1200" dirty="0">
              <a:solidFill>
                <a:srgbClr val="46423F"/>
              </a:solidFill>
              <a:latin typeface="Sanchez Regular" panose="02000000000000000000"/>
            </a:endParaRPr>
          </a:p>
        </p:txBody>
      </p:sp>
      <p:sp>
        <p:nvSpPr>
          <p:cNvPr id="24" name="CuadroTexto 23">
            <a:extLst>
              <a:ext uri="{FF2B5EF4-FFF2-40B4-BE49-F238E27FC236}">
                <a16:creationId xmlns:a16="http://schemas.microsoft.com/office/drawing/2014/main" xmlns="" id="{9F5ED062-2C3C-4E77-9736-3DA8FFD89AFD}"/>
              </a:ext>
            </a:extLst>
          </p:cNvPr>
          <p:cNvSpPr txBox="1"/>
          <p:nvPr/>
        </p:nvSpPr>
        <p:spPr>
          <a:xfrm>
            <a:off x="2691104" y="7154942"/>
            <a:ext cx="2183093" cy="1569660"/>
          </a:xfrm>
          <a:prstGeom prst="rect">
            <a:avLst/>
          </a:prstGeom>
          <a:noFill/>
        </p:spPr>
        <p:txBody>
          <a:bodyPr wrap="square" rtlCol="0">
            <a:spAutoFit/>
          </a:bodyPr>
          <a:lstStyle/>
          <a:p>
            <a:pPr algn="just"/>
            <a:r>
              <a:rPr lang="es-MX" sz="1200" b="1" dirty="0" smtClean="0">
                <a:solidFill>
                  <a:srgbClr val="46423F"/>
                </a:solidFill>
                <a:latin typeface="Sanchez Regular" panose="02000000000000000000"/>
              </a:rPr>
              <a:t>Define tu propuesta de valor</a:t>
            </a:r>
            <a:r>
              <a:rPr lang="es-MX" sz="1200" dirty="0" smtClean="0">
                <a:solidFill>
                  <a:srgbClr val="46423F"/>
                </a:solidFill>
                <a:latin typeface="Sanchez Regular" panose="02000000000000000000"/>
              </a:rPr>
              <a:t>: ¿Qué diferencia a tu producto o servicio del resto? Una propuesta de valor sólida es lo que atraerá a tus clientes y te ayudará a destacarte en un mercado competitivo.</a:t>
            </a:r>
            <a:endParaRPr lang="es-MX" sz="1200" dirty="0">
              <a:solidFill>
                <a:srgbClr val="46423F"/>
              </a:solidFill>
              <a:latin typeface="Sanchez Regular" panose="02000000000000000000"/>
            </a:endParaRPr>
          </a:p>
        </p:txBody>
      </p:sp>
      <p:sp>
        <p:nvSpPr>
          <p:cNvPr id="27" name="CuadroTexto 26">
            <a:extLst>
              <a:ext uri="{FF2B5EF4-FFF2-40B4-BE49-F238E27FC236}">
                <a16:creationId xmlns:a16="http://schemas.microsoft.com/office/drawing/2014/main" xmlns="" id="{32586A49-A3D4-447D-85CD-3F547CB2D328}"/>
              </a:ext>
            </a:extLst>
          </p:cNvPr>
          <p:cNvSpPr txBox="1"/>
          <p:nvPr/>
        </p:nvSpPr>
        <p:spPr>
          <a:xfrm>
            <a:off x="5419134" y="3256859"/>
            <a:ext cx="907807" cy="1092607"/>
          </a:xfrm>
          <a:prstGeom prst="rect">
            <a:avLst/>
          </a:prstGeom>
          <a:noFill/>
        </p:spPr>
        <p:txBody>
          <a:bodyPr wrap="square" rtlCol="0">
            <a:spAutoFit/>
          </a:bodyPr>
          <a:lstStyle/>
          <a:p>
            <a:pPr algn="just"/>
            <a:r>
              <a:rPr lang="es-ES" sz="6500" dirty="0" smtClean="0">
                <a:solidFill>
                  <a:schemeClr val="accent1">
                    <a:lumMod val="60000"/>
                    <a:lumOff val="40000"/>
                  </a:schemeClr>
                </a:solidFill>
                <a:latin typeface="Sanchez Regular" panose="02000000000000000000" pitchFamily="50" charset="0"/>
              </a:rPr>
              <a:t>3</a:t>
            </a:r>
            <a:endParaRPr lang="es-CO" sz="6500" dirty="0">
              <a:solidFill>
                <a:schemeClr val="accent1">
                  <a:lumMod val="60000"/>
                  <a:lumOff val="40000"/>
                </a:schemeClr>
              </a:solidFill>
              <a:latin typeface="Sanchez Regular" panose="02000000000000000000" pitchFamily="50" charset="0"/>
            </a:endParaRPr>
          </a:p>
        </p:txBody>
      </p:sp>
      <p:sp>
        <p:nvSpPr>
          <p:cNvPr id="28" name="CuadroTexto 27">
            <a:extLst>
              <a:ext uri="{FF2B5EF4-FFF2-40B4-BE49-F238E27FC236}">
                <a16:creationId xmlns:a16="http://schemas.microsoft.com/office/drawing/2014/main" xmlns="" id="{9F5ED062-2C3C-4E77-9736-3DA8FFD89AFD}"/>
              </a:ext>
            </a:extLst>
          </p:cNvPr>
          <p:cNvSpPr txBox="1"/>
          <p:nvPr/>
        </p:nvSpPr>
        <p:spPr>
          <a:xfrm>
            <a:off x="6145036" y="3518469"/>
            <a:ext cx="1503651" cy="646331"/>
          </a:xfrm>
          <a:prstGeom prst="rect">
            <a:avLst/>
          </a:prstGeom>
          <a:noFill/>
        </p:spPr>
        <p:txBody>
          <a:bodyPr wrap="square" rtlCol="0">
            <a:spAutoFit/>
          </a:bodyPr>
          <a:lstStyle/>
          <a:p>
            <a:pPr algn="just"/>
            <a:r>
              <a:rPr lang="es-MX" sz="1200" dirty="0">
                <a:solidFill>
                  <a:schemeClr val="tx2">
                    <a:lumMod val="60000"/>
                    <a:lumOff val="40000"/>
                  </a:schemeClr>
                </a:solidFill>
                <a:latin typeface="Sanchez Regular" panose="02000000000000000000"/>
              </a:rPr>
              <a:t>Desarrollo </a:t>
            </a:r>
            <a:r>
              <a:rPr lang="es-MX" sz="1200" dirty="0" smtClean="0">
                <a:solidFill>
                  <a:schemeClr val="tx2">
                    <a:lumMod val="60000"/>
                    <a:lumOff val="40000"/>
                  </a:schemeClr>
                </a:solidFill>
                <a:latin typeface="Sanchez Regular" panose="02000000000000000000"/>
              </a:rPr>
              <a:t>de</a:t>
            </a:r>
          </a:p>
          <a:p>
            <a:pPr algn="just"/>
            <a:r>
              <a:rPr lang="es-MX" sz="1200" dirty="0" smtClean="0">
                <a:solidFill>
                  <a:schemeClr val="tx2">
                    <a:lumMod val="60000"/>
                    <a:lumOff val="40000"/>
                  </a:schemeClr>
                </a:solidFill>
                <a:latin typeface="Sanchez Regular" panose="02000000000000000000"/>
              </a:rPr>
              <a:t> </a:t>
            </a:r>
            <a:r>
              <a:rPr lang="es-MX" sz="1200" dirty="0">
                <a:solidFill>
                  <a:schemeClr val="tx2">
                    <a:lumMod val="60000"/>
                    <a:lumOff val="40000"/>
                  </a:schemeClr>
                </a:solidFill>
                <a:latin typeface="Sanchez Regular" panose="02000000000000000000"/>
              </a:rPr>
              <a:t>Marca </a:t>
            </a:r>
            <a:r>
              <a:rPr lang="es-MX" sz="1200" dirty="0" smtClean="0">
                <a:solidFill>
                  <a:schemeClr val="tx2">
                    <a:lumMod val="60000"/>
                    <a:lumOff val="40000"/>
                  </a:schemeClr>
                </a:solidFill>
                <a:latin typeface="Sanchez Regular" panose="02000000000000000000"/>
              </a:rPr>
              <a:t>y</a:t>
            </a:r>
          </a:p>
          <a:p>
            <a:pPr algn="just"/>
            <a:r>
              <a:rPr lang="es-MX" sz="1200" dirty="0" smtClean="0">
                <a:solidFill>
                  <a:schemeClr val="tx2">
                    <a:lumMod val="60000"/>
                    <a:lumOff val="40000"/>
                  </a:schemeClr>
                </a:solidFill>
                <a:latin typeface="Sanchez Regular" panose="02000000000000000000"/>
              </a:rPr>
              <a:t> </a:t>
            </a:r>
            <a:r>
              <a:rPr lang="es-MX" sz="1200" dirty="0">
                <a:solidFill>
                  <a:schemeClr val="tx2">
                    <a:lumMod val="60000"/>
                    <a:lumOff val="40000"/>
                  </a:schemeClr>
                </a:solidFill>
                <a:latin typeface="Sanchez Regular" panose="02000000000000000000"/>
              </a:rPr>
              <a:t>Marketing</a:t>
            </a:r>
          </a:p>
        </p:txBody>
      </p:sp>
      <p:sp>
        <p:nvSpPr>
          <p:cNvPr id="29" name="CuadroTexto 28">
            <a:extLst>
              <a:ext uri="{FF2B5EF4-FFF2-40B4-BE49-F238E27FC236}">
                <a16:creationId xmlns:a16="http://schemas.microsoft.com/office/drawing/2014/main" xmlns="" id="{9F5ED062-2C3C-4E77-9736-3DA8FFD89AFD}"/>
              </a:ext>
            </a:extLst>
          </p:cNvPr>
          <p:cNvSpPr txBox="1"/>
          <p:nvPr/>
        </p:nvSpPr>
        <p:spPr>
          <a:xfrm>
            <a:off x="5415157" y="4484371"/>
            <a:ext cx="2233530" cy="4154984"/>
          </a:xfrm>
          <a:prstGeom prst="rect">
            <a:avLst/>
          </a:prstGeom>
          <a:noFill/>
        </p:spPr>
        <p:txBody>
          <a:bodyPr wrap="square" rtlCol="0">
            <a:spAutoFit/>
          </a:bodyPr>
          <a:lstStyle/>
          <a:p>
            <a:pPr algn="just"/>
            <a:r>
              <a:rPr lang="es-MX" sz="1200" b="1" dirty="0" smtClean="0">
                <a:solidFill>
                  <a:srgbClr val="46423F"/>
                </a:solidFill>
                <a:latin typeface="Sanchez Regular" panose="02000000000000000000"/>
              </a:rPr>
              <a:t>Construye </a:t>
            </a:r>
            <a:r>
              <a:rPr lang="es-MX" sz="1200" b="1" dirty="0">
                <a:solidFill>
                  <a:srgbClr val="46423F"/>
                </a:solidFill>
                <a:latin typeface="Sanchez Regular" panose="02000000000000000000"/>
              </a:rPr>
              <a:t>tu marca</a:t>
            </a:r>
            <a:r>
              <a:rPr lang="es-MX" sz="1200" dirty="0">
                <a:solidFill>
                  <a:srgbClr val="46423F"/>
                </a:solidFill>
                <a:latin typeface="Sanchez Regular" panose="02000000000000000000"/>
              </a:rPr>
              <a:t>: Define los valores, misión y visión de tu empresa. Esto te ayudará a conectar emocionalmente con tus clientes. Un nombre y un logo atractivos, junto con una narrativa de marca clara, son esenciales</a:t>
            </a:r>
            <a:r>
              <a:rPr lang="es-MX" sz="1200" dirty="0" smtClean="0">
                <a:solidFill>
                  <a:srgbClr val="46423F"/>
                </a:solidFill>
                <a:latin typeface="Sanchez Regular" panose="02000000000000000000"/>
              </a:rPr>
              <a:t>.</a:t>
            </a:r>
          </a:p>
          <a:p>
            <a:pPr algn="just"/>
            <a:endParaRPr lang="es-MX" sz="1200" dirty="0" smtClean="0">
              <a:solidFill>
                <a:srgbClr val="46423F"/>
              </a:solidFill>
              <a:latin typeface="Sanchez Regular" panose="02000000000000000000"/>
            </a:endParaRPr>
          </a:p>
          <a:p>
            <a:pPr algn="just"/>
            <a:endParaRPr lang="es-MX" sz="1200" dirty="0">
              <a:solidFill>
                <a:srgbClr val="46423F"/>
              </a:solidFill>
              <a:latin typeface="Sanchez Regular" panose="02000000000000000000"/>
            </a:endParaRPr>
          </a:p>
          <a:p>
            <a:pPr algn="just"/>
            <a:r>
              <a:rPr lang="es-MX" sz="1200" b="1" dirty="0">
                <a:solidFill>
                  <a:srgbClr val="46423F"/>
                </a:solidFill>
                <a:latin typeface="Sanchez Regular" panose="02000000000000000000"/>
              </a:rPr>
              <a:t>Marketing digital</a:t>
            </a:r>
            <a:r>
              <a:rPr lang="es-MX" sz="1200" dirty="0" smtClean="0">
                <a:solidFill>
                  <a:srgbClr val="46423F"/>
                </a:solidFill>
                <a:latin typeface="Sanchez Regular" panose="02000000000000000000"/>
              </a:rPr>
              <a:t>:</a:t>
            </a:r>
          </a:p>
          <a:p>
            <a:pPr algn="just"/>
            <a:r>
              <a:rPr lang="es-MX" sz="1200" dirty="0" smtClean="0">
                <a:solidFill>
                  <a:srgbClr val="46423F"/>
                </a:solidFill>
                <a:latin typeface="Sanchez Regular" panose="02000000000000000000"/>
              </a:rPr>
              <a:t>Aprovecha </a:t>
            </a:r>
            <a:r>
              <a:rPr lang="es-MX" sz="1200" dirty="0">
                <a:solidFill>
                  <a:srgbClr val="46423F"/>
                </a:solidFill>
                <a:latin typeface="Sanchez Regular" panose="02000000000000000000"/>
              </a:rPr>
              <a:t>plataformas de redes sociales, SEO, email marketing y publicidad pagada para llegar a tu público objetivo. Muchas </a:t>
            </a:r>
            <a:r>
              <a:rPr lang="es-MX" sz="1200" dirty="0" err="1">
                <a:solidFill>
                  <a:srgbClr val="46423F"/>
                </a:solidFill>
                <a:latin typeface="Sanchez Regular" panose="02000000000000000000"/>
              </a:rPr>
              <a:t>startups</a:t>
            </a:r>
            <a:r>
              <a:rPr lang="es-MX" sz="1200" dirty="0">
                <a:solidFill>
                  <a:srgbClr val="46423F"/>
                </a:solidFill>
                <a:latin typeface="Sanchez Regular" panose="02000000000000000000"/>
              </a:rPr>
              <a:t> de éxito han crecido </a:t>
            </a:r>
            <a:r>
              <a:rPr lang="es-MX" sz="1200" dirty="0" smtClean="0">
                <a:solidFill>
                  <a:srgbClr val="46423F"/>
                </a:solidFill>
                <a:latin typeface="Sanchez Regular" panose="02000000000000000000"/>
              </a:rPr>
              <a:t>rápidamente</a:t>
            </a:r>
          </a:p>
          <a:p>
            <a:pPr algn="just"/>
            <a:r>
              <a:rPr lang="es-MX" sz="1200" dirty="0" smtClean="0">
                <a:solidFill>
                  <a:srgbClr val="46423F"/>
                </a:solidFill>
                <a:latin typeface="Sanchez Regular" panose="02000000000000000000"/>
              </a:rPr>
              <a:t> </a:t>
            </a:r>
            <a:r>
              <a:rPr lang="es-MX" sz="1200" dirty="0">
                <a:solidFill>
                  <a:srgbClr val="46423F"/>
                </a:solidFill>
                <a:latin typeface="Sanchez Regular" panose="02000000000000000000"/>
              </a:rPr>
              <a:t>usando estrategias de marketing digital efectivas y de bajo costo.</a:t>
            </a:r>
          </a:p>
        </p:txBody>
      </p:sp>
      <p:pic>
        <p:nvPicPr>
          <p:cNvPr id="3081" name="Picture 9" descr="https://i.pinimg.com/564x/a6/42/fc/a642fc2f4e724a7f06a984534f5969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743" y="7081544"/>
            <a:ext cx="2157753" cy="212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039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Pin em STADIUM!"/>
          <p:cNvPicPr>
            <a:picLocks noChangeAspect="1" noChangeArrowheads="1"/>
          </p:cNvPicPr>
          <p:nvPr/>
        </p:nvPicPr>
        <p:blipFill rotWithShape="1">
          <a:blip r:embed="rId2">
            <a:extLst>
              <a:ext uri="{28A0092B-C50C-407E-A947-70E740481C1C}">
                <a14:useLocalDpi xmlns:a14="http://schemas.microsoft.com/office/drawing/2010/main" val="0"/>
              </a:ext>
            </a:extLst>
          </a:blip>
          <a:srcRect l="14866" r="9731"/>
          <a:stretch/>
        </p:blipFill>
        <p:spPr bwMode="auto">
          <a:xfrm>
            <a:off x="15766" y="0"/>
            <a:ext cx="7756634" cy="10287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xmlns="" id="{80E3EBDF-FABF-4A8D-97EC-CD5A582CFE09}"/>
              </a:ext>
            </a:extLst>
          </p:cNvPr>
          <p:cNvSpPr/>
          <p:nvPr/>
        </p:nvSpPr>
        <p:spPr>
          <a:xfrm>
            <a:off x="138788" y="219812"/>
            <a:ext cx="7496452" cy="18135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9" name="CuadroTexto 8">
            <a:extLst>
              <a:ext uri="{FF2B5EF4-FFF2-40B4-BE49-F238E27FC236}">
                <a16:creationId xmlns:a16="http://schemas.microsoft.com/office/drawing/2014/main" xmlns="" id="{0704D974-B09C-44F1-814A-8F8C77C5486A}"/>
              </a:ext>
            </a:extLst>
          </p:cNvPr>
          <p:cNvSpPr txBox="1"/>
          <p:nvPr/>
        </p:nvSpPr>
        <p:spPr>
          <a:xfrm rot="3337875">
            <a:off x="1005066" y="4473134"/>
            <a:ext cx="7842960" cy="2208297"/>
          </a:xfrm>
          <a:prstGeom prst="rect">
            <a:avLst/>
          </a:prstGeom>
          <a:noFill/>
        </p:spPr>
        <p:txBody>
          <a:bodyPr wrap="square" rtlCol="0">
            <a:spAutoFit/>
          </a:bodyPr>
          <a:lstStyle/>
          <a:p>
            <a:pPr algn="ctr">
              <a:lnSpc>
                <a:spcPts val="5500"/>
              </a:lnSpc>
            </a:pPr>
            <a:r>
              <a:rPr lang="es-MX" sz="9600" b="1" dirty="0" smtClean="0">
                <a:solidFill>
                  <a:srgbClr val="FFFF00"/>
                </a:solidFill>
                <a:latin typeface="Times New Roman" panose="02020603050405020304" pitchFamily="18" charset="0"/>
                <a:cs typeface="Times New Roman" panose="02020603050405020304" pitchFamily="18" charset="0"/>
              </a:rPr>
              <a:t>GOLDEN</a:t>
            </a:r>
          </a:p>
          <a:p>
            <a:pPr algn="ctr">
              <a:lnSpc>
                <a:spcPts val="5500"/>
              </a:lnSpc>
            </a:pPr>
            <a:endParaRPr lang="es-MX" sz="9600" b="1" dirty="0">
              <a:solidFill>
                <a:srgbClr val="FFFF00"/>
              </a:solidFill>
              <a:latin typeface="Times New Roman" panose="02020603050405020304" pitchFamily="18" charset="0"/>
              <a:cs typeface="Times New Roman" panose="02020603050405020304" pitchFamily="18" charset="0"/>
            </a:endParaRPr>
          </a:p>
          <a:p>
            <a:pPr algn="ctr">
              <a:lnSpc>
                <a:spcPts val="5500"/>
              </a:lnSpc>
            </a:pPr>
            <a:r>
              <a:rPr lang="es-MX" sz="9600" b="1" dirty="0" smtClean="0">
                <a:solidFill>
                  <a:srgbClr val="FFFF00"/>
                </a:solidFill>
                <a:latin typeface="Times New Roman" panose="02020603050405020304" pitchFamily="18" charset="0"/>
                <a:cs typeface="Times New Roman" panose="02020603050405020304" pitchFamily="18" charset="0"/>
              </a:rPr>
              <a:t>BOY</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4212">
            <a:off x="292565" y="1660776"/>
            <a:ext cx="6366912" cy="8302964"/>
          </a:xfrm>
          <a:prstGeom prst="rect">
            <a:avLst/>
          </a:prstGeom>
        </p:spPr>
      </p:pic>
      <p:sp>
        <p:nvSpPr>
          <p:cNvPr id="10" name="CuadroTexto 9">
            <a:extLst>
              <a:ext uri="{FF2B5EF4-FFF2-40B4-BE49-F238E27FC236}">
                <a16:creationId xmlns:a16="http://schemas.microsoft.com/office/drawing/2014/main" xmlns="" id="{0704D974-B09C-44F1-814A-8F8C77C5486A}"/>
              </a:ext>
            </a:extLst>
          </p:cNvPr>
          <p:cNvSpPr txBox="1"/>
          <p:nvPr/>
        </p:nvSpPr>
        <p:spPr>
          <a:xfrm>
            <a:off x="-357366" y="257934"/>
            <a:ext cx="4317567" cy="819712"/>
          </a:xfrm>
          <a:prstGeom prst="rect">
            <a:avLst/>
          </a:prstGeom>
          <a:noFill/>
        </p:spPr>
        <p:txBody>
          <a:bodyPr wrap="square" rtlCol="0">
            <a:spAutoFit/>
          </a:bodyPr>
          <a:lstStyle/>
          <a:p>
            <a:pPr algn="ctr">
              <a:lnSpc>
                <a:spcPts val="5500"/>
              </a:lnSpc>
            </a:pPr>
            <a:r>
              <a:rPr lang="es-MX" sz="6600" b="1" dirty="0" smtClean="0">
                <a:solidFill>
                  <a:srgbClr val="FFFF00"/>
                </a:solidFill>
                <a:latin typeface="Times New Roman" panose="02020603050405020304" pitchFamily="18" charset="0"/>
                <a:cs typeface="Times New Roman" panose="02020603050405020304" pitchFamily="18" charset="0"/>
              </a:rPr>
              <a:t>Mundo</a:t>
            </a:r>
          </a:p>
        </p:txBody>
      </p:sp>
      <p:sp>
        <p:nvSpPr>
          <p:cNvPr id="12" name="Rectángulo 11">
            <a:extLst>
              <a:ext uri="{FF2B5EF4-FFF2-40B4-BE49-F238E27FC236}">
                <a16:creationId xmlns:a16="http://schemas.microsoft.com/office/drawing/2014/main" xmlns="" id="{80E3EBDF-FABF-4A8D-97EC-CD5A582CFE09}"/>
              </a:ext>
            </a:extLst>
          </p:cNvPr>
          <p:cNvSpPr/>
          <p:nvPr/>
        </p:nvSpPr>
        <p:spPr>
          <a:xfrm rot="16200000">
            <a:off x="2822629" y="509955"/>
            <a:ext cx="671728" cy="9144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3" name="Rectángulo 12">
            <a:extLst>
              <a:ext uri="{FF2B5EF4-FFF2-40B4-BE49-F238E27FC236}">
                <a16:creationId xmlns:a16="http://schemas.microsoft.com/office/drawing/2014/main" xmlns="" id="{80E3EBDF-FABF-4A8D-97EC-CD5A582CFE09}"/>
              </a:ext>
            </a:extLst>
          </p:cNvPr>
          <p:cNvSpPr/>
          <p:nvPr/>
        </p:nvSpPr>
        <p:spPr>
          <a:xfrm rot="16200000">
            <a:off x="103716" y="487078"/>
            <a:ext cx="624599" cy="1005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4" name="CuadroTexto 13">
            <a:extLst>
              <a:ext uri="{FF2B5EF4-FFF2-40B4-BE49-F238E27FC236}">
                <a16:creationId xmlns:a16="http://schemas.microsoft.com/office/drawing/2014/main" xmlns="" id="{0704D974-B09C-44F1-814A-8F8C77C5486A}"/>
              </a:ext>
            </a:extLst>
          </p:cNvPr>
          <p:cNvSpPr txBox="1"/>
          <p:nvPr/>
        </p:nvSpPr>
        <p:spPr>
          <a:xfrm>
            <a:off x="-494526" y="733811"/>
            <a:ext cx="4317567" cy="753476"/>
          </a:xfrm>
          <a:prstGeom prst="rect">
            <a:avLst/>
          </a:prstGeom>
          <a:noFill/>
        </p:spPr>
        <p:txBody>
          <a:bodyPr wrap="square" rtlCol="0">
            <a:spAutoFit/>
          </a:bodyPr>
          <a:lstStyle/>
          <a:p>
            <a:pPr algn="ctr">
              <a:lnSpc>
                <a:spcPts val="5500"/>
              </a:lnSpc>
            </a:pPr>
            <a:r>
              <a:rPr lang="es-MX" sz="4000" b="1" dirty="0" smtClean="0">
                <a:solidFill>
                  <a:schemeClr val="bg1"/>
                </a:solidFill>
                <a:latin typeface="Times New Roman" panose="02020603050405020304" pitchFamily="18" charset="0"/>
                <a:cs typeface="Times New Roman" panose="02020603050405020304" pitchFamily="18" charset="0"/>
              </a:rPr>
              <a:t>deportivo</a:t>
            </a:r>
          </a:p>
        </p:txBody>
      </p:sp>
      <p:sp>
        <p:nvSpPr>
          <p:cNvPr id="17" name="CuadroTexto 16">
            <a:extLst>
              <a:ext uri="{FF2B5EF4-FFF2-40B4-BE49-F238E27FC236}">
                <a16:creationId xmlns:a16="http://schemas.microsoft.com/office/drawing/2014/main" xmlns="" id="{0704D974-B09C-44F1-814A-8F8C77C5486A}"/>
              </a:ext>
            </a:extLst>
          </p:cNvPr>
          <p:cNvSpPr txBox="1"/>
          <p:nvPr/>
        </p:nvSpPr>
        <p:spPr>
          <a:xfrm>
            <a:off x="4341242" y="1401556"/>
            <a:ext cx="4317567" cy="705450"/>
          </a:xfrm>
          <a:prstGeom prst="rect">
            <a:avLst/>
          </a:prstGeom>
          <a:noFill/>
        </p:spPr>
        <p:txBody>
          <a:bodyPr wrap="square" rtlCol="0">
            <a:spAutoFit/>
          </a:bodyPr>
          <a:lstStyle/>
          <a:p>
            <a:pPr algn="ctr">
              <a:lnSpc>
                <a:spcPts val="5500"/>
              </a:lnSpc>
            </a:pPr>
            <a:r>
              <a:rPr lang="es-MX" sz="2400" b="1" dirty="0" smtClean="0">
                <a:solidFill>
                  <a:schemeClr val="bg1"/>
                </a:solidFill>
                <a:latin typeface="Times New Roman" panose="02020603050405020304" pitchFamily="18" charset="0"/>
                <a:cs typeface="Times New Roman" panose="02020603050405020304" pitchFamily="18" charset="0"/>
              </a:rPr>
              <a:t>Erwin Dynamics</a:t>
            </a:r>
          </a:p>
        </p:txBody>
      </p:sp>
      <p:pic>
        <p:nvPicPr>
          <p:cNvPr id="18" name="Imagen 17"/>
          <p:cNvPicPr>
            <a:picLocks noChangeAspect="1"/>
          </p:cNvPicPr>
          <p:nvPr/>
        </p:nvPicPr>
        <p:blipFill>
          <a:blip r:embed="rId4"/>
          <a:stretch>
            <a:fillRect/>
          </a:stretch>
        </p:blipFill>
        <p:spPr>
          <a:xfrm>
            <a:off x="3440253" y="463769"/>
            <a:ext cx="4124337" cy="946456"/>
          </a:xfrm>
          <a:prstGeom prst="rect">
            <a:avLst/>
          </a:prstGeom>
        </p:spPr>
      </p:pic>
    </p:spTree>
    <p:extLst>
      <p:ext uri="{BB962C8B-B14F-4D97-AF65-F5344CB8AC3E}">
        <p14:creationId xmlns:p14="http://schemas.microsoft.com/office/powerpoint/2010/main" val="1377581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xmlns="" id="{1738F71F-9263-4F94-A031-2946D624F518}"/>
              </a:ext>
            </a:extLst>
          </p:cNvPr>
          <p:cNvSpPr/>
          <p:nvPr/>
        </p:nvSpPr>
        <p:spPr>
          <a:xfrm>
            <a:off x="0" y="0"/>
            <a:ext cx="7772400"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4" name="Rectángulo 3">
            <a:extLst>
              <a:ext uri="{FF2B5EF4-FFF2-40B4-BE49-F238E27FC236}">
                <a16:creationId xmlns:a16="http://schemas.microsoft.com/office/drawing/2014/main" xmlns="" id="{1EFA0FFE-0E75-436C-B4C5-1228B1796ED0}"/>
              </a:ext>
            </a:extLst>
          </p:cNvPr>
          <p:cNvSpPr/>
          <p:nvPr/>
        </p:nvSpPr>
        <p:spPr>
          <a:xfrm>
            <a:off x="317045" y="300179"/>
            <a:ext cx="7188027" cy="5500820"/>
          </a:xfrm>
          <a:prstGeom prst="rect">
            <a:avLst/>
          </a:prstGeom>
          <a:solidFill>
            <a:srgbClr val="306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5" name="Rectángulo 4">
            <a:extLst>
              <a:ext uri="{FF2B5EF4-FFF2-40B4-BE49-F238E27FC236}">
                <a16:creationId xmlns:a16="http://schemas.microsoft.com/office/drawing/2014/main" xmlns="" id="{B55DA232-7E26-403E-80E0-28D8E1913755}"/>
              </a:ext>
            </a:extLst>
          </p:cNvPr>
          <p:cNvSpPr/>
          <p:nvPr/>
        </p:nvSpPr>
        <p:spPr>
          <a:xfrm>
            <a:off x="568869" y="575887"/>
            <a:ext cx="4427198" cy="30129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TU IMAGEN</a:t>
            </a:r>
            <a:endParaRPr lang="es-EC" dirty="0">
              <a:solidFill>
                <a:sysClr val="windowText" lastClr="000000"/>
              </a:solidFill>
            </a:endParaRPr>
          </a:p>
        </p:txBody>
      </p:sp>
      <p:sp>
        <p:nvSpPr>
          <p:cNvPr id="6" name="CuadroTexto 5">
            <a:extLst>
              <a:ext uri="{FF2B5EF4-FFF2-40B4-BE49-F238E27FC236}">
                <a16:creationId xmlns:a16="http://schemas.microsoft.com/office/drawing/2014/main" xmlns="" id="{6EF06132-F6EF-499D-A0B7-4B5D495B4649}"/>
              </a:ext>
            </a:extLst>
          </p:cNvPr>
          <p:cNvSpPr txBox="1"/>
          <p:nvPr/>
        </p:nvSpPr>
        <p:spPr>
          <a:xfrm>
            <a:off x="5023499" y="423993"/>
            <a:ext cx="2481573" cy="530915"/>
          </a:xfrm>
          <a:prstGeom prst="rect">
            <a:avLst/>
          </a:prstGeom>
          <a:noFill/>
        </p:spPr>
        <p:txBody>
          <a:bodyPr wrap="square" rtlCol="0">
            <a:spAutoFit/>
          </a:bodyPr>
          <a:lstStyle/>
          <a:p>
            <a:pPr marL="171452" indent="-171452" algn="just">
              <a:buFont typeface="Wingdings" panose="05000000000000000000" pitchFamily="2" charset="2"/>
              <a:buChar char="Ø"/>
            </a:pPr>
            <a:r>
              <a:rPr lang="es-MX" dirty="0" smtClean="0">
                <a:solidFill>
                  <a:schemeClr val="accent2"/>
                </a:solidFill>
                <a:latin typeface="Sanchez Regular" panose="02000000000000000000" pitchFamily="50" charset="0"/>
              </a:rPr>
              <a:t>Lamine Yamal:</a:t>
            </a:r>
            <a:endParaRPr lang="es-MX" dirty="0">
              <a:solidFill>
                <a:schemeClr val="accent2"/>
              </a:solidFill>
              <a:latin typeface="Sanchez Regular" panose="02000000000000000000" pitchFamily="50" charset="0"/>
            </a:endParaRPr>
          </a:p>
          <a:p>
            <a:pPr algn="just"/>
            <a:r>
              <a:rPr lang="es-MX" sz="1050" dirty="0">
                <a:solidFill>
                  <a:schemeClr val="accent2"/>
                </a:solidFill>
                <a:latin typeface="Sanchez Regular" panose="02000000000000000000" pitchFamily="50" charset="0"/>
              </a:rPr>
              <a:t> </a:t>
            </a:r>
            <a:r>
              <a:rPr lang="es-MX" sz="1050" dirty="0" smtClean="0">
                <a:solidFill>
                  <a:schemeClr val="accent2"/>
                </a:solidFill>
                <a:latin typeface="Sanchez Regular" panose="02000000000000000000" pitchFamily="50" charset="0"/>
              </a:rPr>
              <a:t>     </a:t>
            </a:r>
            <a:r>
              <a:rPr lang="es-MX" sz="1050" dirty="0" smtClean="0">
                <a:solidFill>
                  <a:schemeClr val="bg1"/>
                </a:solidFill>
                <a:latin typeface="Sanchez Regular" panose="02000000000000000000" pitchFamily="50" charset="0"/>
              </a:rPr>
              <a:t>El futuro del futbol</a:t>
            </a:r>
          </a:p>
        </p:txBody>
      </p:sp>
      <p:sp>
        <p:nvSpPr>
          <p:cNvPr id="7" name="CuadroTexto 6">
            <a:extLst>
              <a:ext uri="{FF2B5EF4-FFF2-40B4-BE49-F238E27FC236}">
                <a16:creationId xmlns:a16="http://schemas.microsoft.com/office/drawing/2014/main" xmlns="" id="{08198292-3726-445C-B1FB-2EEE1BAE0467}"/>
              </a:ext>
            </a:extLst>
          </p:cNvPr>
          <p:cNvSpPr txBox="1"/>
          <p:nvPr/>
        </p:nvSpPr>
        <p:spPr>
          <a:xfrm>
            <a:off x="5130855" y="1370864"/>
            <a:ext cx="2224368" cy="2123658"/>
          </a:xfrm>
          <a:prstGeom prst="rect">
            <a:avLst/>
          </a:prstGeom>
          <a:noFill/>
          <a:ln>
            <a:noFill/>
          </a:ln>
        </p:spPr>
        <p:txBody>
          <a:bodyPr wrap="square">
            <a:spAutoFit/>
          </a:bodyPr>
          <a:lstStyle/>
          <a:p>
            <a:r>
              <a:rPr lang="es-MX" sz="1200" dirty="0" smtClean="0">
                <a:solidFill>
                  <a:schemeClr val="bg1"/>
                </a:solidFill>
              </a:rPr>
              <a:t>Lamine Yamal, a sus cortos 16 años, se ha convertido en una de las promesas más brillantes del fútbol mundial, siendo el jugador más joven en debutar en la selección española. Su talento y dedicación han captado la atención no solo de los aficionados al fútbol, sino también de jóvenes que ven en él una fuente de inspiración.</a:t>
            </a:r>
            <a:endParaRPr lang="es-MX" sz="1200" dirty="0">
              <a:solidFill>
                <a:schemeClr val="bg1"/>
              </a:solidFill>
            </a:endParaRPr>
          </a:p>
        </p:txBody>
      </p:sp>
      <p:cxnSp>
        <p:nvCxnSpPr>
          <p:cNvPr id="8" name="Conector recto 7">
            <a:extLst>
              <a:ext uri="{FF2B5EF4-FFF2-40B4-BE49-F238E27FC236}">
                <a16:creationId xmlns:a16="http://schemas.microsoft.com/office/drawing/2014/main" xmlns="" id="{B640985D-8DBA-4F21-BEEB-4F963C913AA3}"/>
              </a:ext>
            </a:extLst>
          </p:cNvPr>
          <p:cNvCxnSpPr>
            <a:cxnSpLocks/>
          </p:cNvCxnSpPr>
          <p:nvPr/>
        </p:nvCxnSpPr>
        <p:spPr>
          <a:xfrm>
            <a:off x="568868" y="3941165"/>
            <a:ext cx="66579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xmlns="" id="{4303B9A1-41B5-4D5D-9334-5D9F66CD4FC1}"/>
              </a:ext>
            </a:extLst>
          </p:cNvPr>
          <p:cNvSpPr txBox="1"/>
          <p:nvPr/>
        </p:nvSpPr>
        <p:spPr>
          <a:xfrm>
            <a:off x="1372572" y="4249476"/>
            <a:ext cx="2819791" cy="400110"/>
          </a:xfrm>
          <a:prstGeom prst="rect">
            <a:avLst/>
          </a:prstGeom>
          <a:noFill/>
        </p:spPr>
        <p:txBody>
          <a:bodyPr wrap="square" rtlCol="0">
            <a:spAutoFit/>
          </a:bodyPr>
          <a:lstStyle/>
          <a:p>
            <a:pPr algn="just"/>
            <a:r>
              <a:rPr lang="es-EC" sz="2000" b="1" dirty="0" smtClean="0">
                <a:solidFill>
                  <a:schemeClr val="bg1"/>
                </a:solidFill>
                <a:latin typeface="Times New Roman" panose="02020603050405020304" pitchFamily="18" charset="0"/>
                <a:cs typeface="Times New Roman" panose="02020603050405020304" pitchFamily="18" charset="0"/>
              </a:rPr>
              <a:t>Pasión y dedicación</a:t>
            </a:r>
            <a:endParaRPr lang="es-EC" sz="2000" b="1" dirty="0">
              <a:solidFill>
                <a:schemeClr val="bg1"/>
              </a:solidFill>
              <a:latin typeface="Times New Roman" panose="02020603050405020304" pitchFamily="18" charset="0"/>
              <a:cs typeface="Times New Roman" panose="02020603050405020304" pitchFamily="18" charset="0"/>
            </a:endParaRPr>
          </a:p>
        </p:txBody>
      </p:sp>
      <p:sp>
        <p:nvSpPr>
          <p:cNvPr id="11" name="CuadroTexto 10">
            <a:extLst>
              <a:ext uri="{FF2B5EF4-FFF2-40B4-BE49-F238E27FC236}">
                <a16:creationId xmlns:a16="http://schemas.microsoft.com/office/drawing/2014/main" xmlns="" id="{3943B7E2-0E17-4E80-BFC8-2E7BAEE053B9}"/>
              </a:ext>
            </a:extLst>
          </p:cNvPr>
          <p:cNvSpPr txBox="1"/>
          <p:nvPr/>
        </p:nvSpPr>
        <p:spPr>
          <a:xfrm>
            <a:off x="5283492" y="4093398"/>
            <a:ext cx="1961586" cy="400110"/>
          </a:xfrm>
          <a:prstGeom prst="rect">
            <a:avLst/>
          </a:prstGeom>
          <a:noFill/>
        </p:spPr>
        <p:txBody>
          <a:bodyPr wrap="square" rtlCol="0">
            <a:spAutoFit/>
          </a:bodyPr>
          <a:lstStyle/>
          <a:p>
            <a:pPr algn="just"/>
            <a:r>
              <a:rPr lang="es-EC" sz="2000" b="1" dirty="0" smtClean="0">
                <a:solidFill>
                  <a:schemeClr val="bg1"/>
                </a:solidFill>
                <a:latin typeface="Times New Roman" panose="02020603050405020304" pitchFamily="18" charset="0"/>
                <a:cs typeface="Times New Roman" panose="02020603050405020304" pitchFamily="18" charset="0"/>
              </a:rPr>
              <a:t>ESPERANZA</a:t>
            </a:r>
            <a:endParaRPr lang="es-EC" sz="2000" b="1" dirty="0">
              <a:solidFill>
                <a:schemeClr val="bg1"/>
              </a:solidFill>
              <a:latin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xmlns="" id="{3321A893-1D4E-40E3-B22B-29635EF28ECC}"/>
              </a:ext>
            </a:extLst>
          </p:cNvPr>
          <p:cNvSpPr txBox="1"/>
          <p:nvPr/>
        </p:nvSpPr>
        <p:spPr>
          <a:xfrm>
            <a:off x="714507" y="4763470"/>
            <a:ext cx="3774133" cy="954107"/>
          </a:xfrm>
          <a:prstGeom prst="rect">
            <a:avLst/>
          </a:prstGeom>
          <a:noFill/>
          <a:ln>
            <a:noFill/>
          </a:ln>
        </p:spPr>
        <p:txBody>
          <a:bodyPr wrap="square">
            <a:spAutoFit/>
          </a:bodyPr>
          <a:lstStyle/>
          <a:p>
            <a:pPr algn="just"/>
            <a:r>
              <a:rPr lang="es-MX" sz="1400" dirty="0">
                <a:solidFill>
                  <a:schemeClr val="bg1"/>
                </a:solidFill>
              </a:rPr>
              <a:t>Yamal admira a jugadores como </a:t>
            </a:r>
            <a:r>
              <a:rPr lang="es-MX" sz="1400" dirty="0" err="1">
                <a:solidFill>
                  <a:schemeClr val="bg1"/>
                </a:solidFill>
              </a:rPr>
              <a:t>Neymar</a:t>
            </a:r>
            <a:r>
              <a:rPr lang="es-MX" sz="1400" dirty="0">
                <a:solidFill>
                  <a:schemeClr val="bg1"/>
                </a:solidFill>
              </a:rPr>
              <a:t> y ha dedicado horas a perfeccionar su técnica. Su enfoque en aprender de los mejores muestra que la pasión y la práctica son claves para el éxito</a:t>
            </a:r>
            <a:endParaRPr lang="es-EC" sz="1400" dirty="0">
              <a:solidFill>
                <a:schemeClr val="bg1"/>
              </a:solidFill>
            </a:endParaRPr>
          </a:p>
        </p:txBody>
      </p:sp>
      <p:sp>
        <p:nvSpPr>
          <p:cNvPr id="14" name="CuadroTexto 13">
            <a:extLst>
              <a:ext uri="{FF2B5EF4-FFF2-40B4-BE49-F238E27FC236}">
                <a16:creationId xmlns:a16="http://schemas.microsoft.com/office/drawing/2014/main" xmlns="" id="{964DFF04-AD3B-4353-9C39-63AF39B36263}"/>
              </a:ext>
            </a:extLst>
          </p:cNvPr>
          <p:cNvSpPr txBox="1"/>
          <p:nvPr/>
        </p:nvSpPr>
        <p:spPr>
          <a:xfrm>
            <a:off x="4996067" y="4517248"/>
            <a:ext cx="2331724" cy="1200329"/>
          </a:xfrm>
          <a:prstGeom prst="rect">
            <a:avLst/>
          </a:prstGeom>
          <a:noFill/>
          <a:ln>
            <a:noFill/>
          </a:ln>
        </p:spPr>
        <p:txBody>
          <a:bodyPr wrap="square">
            <a:spAutoFit/>
          </a:bodyPr>
          <a:lstStyle/>
          <a:p>
            <a:pPr algn="just"/>
            <a:r>
              <a:rPr lang="es-MX" sz="1200" dirty="0">
                <a:solidFill>
                  <a:schemeClr val="bg1"/>
                </a:solidFill>
              </a:rPr>
              <a:t>La historia de Lamine es una prueba de que, con esfuerzo y determinación, cualquier joven puede alcanzar sus metas. Su dedicación y enfoque en la </a:t>
            </a:r>
            <a:r>
              <a:rPr lang="es-MX" sz="1200" dirty="0" smtClean="0">
                <a:solidFill>
                  <a:schemeClr val="bg1"/>
                </a:solidFill>
              </a:rPr>
              <a:t>auto mejora </a:t>
            </a:r>
            <a:r>
              <a:rPr lang="es-MX" sz="1200" dirty="0">
                <a:solidFill>
                  <a:schemeClr val="bg1"/>
                </a:solidFill>
              </a:rPr>
              <a:t>son valores a seguir</a:t>
            </a:r>
            <a:endParaRPr lang="es-EC" sz="1200" dirty="0">
              <a:solidFill>
                <a:schemeClr val="bg1"/>
              </a:solidFill>
            </a:endParaRPr>
          </a:p>
        </p:txBody>
      </p:sp>
      <p:pic>
        <p:nvPicPr>
          <p:cNvPr id="6146" name="Picture 2" descr="Imagen de Story Pin"/>
          <p:cNvPicPr>
            <a:picLocks noChangeAspect="1" noChangeArrowheads="1"/>
          </p:cNvPicPr>
          <p:nvPr/>
        </p:nvPicPr>
        <p:blipFill rotWithShape="1">
          <a:blip r:embed="rId2">
            <a:extLst>
              <a:ext uri="{28A0092B-C50C-407E-A947-70E740481C1C}">
                <a14:useLocalDpi xmlns:a14="http://schemas.microsoft.com/office/drawing/2010/main" val="0"/>
              </a:ext>
            </a:extLst>
          </a:blip>
          <a:srcRect r="7633"/>
          <a:stretch/>
        </p:blipFill>
        <p:spPr bwMode="auto">
          <a:xfrm>
            <a:off x="489722" y="560952"/>
            <a:ext cx="4526031" cy="30279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tpc.googlesyndication.com/simgad/16121297777713400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541" y="5924814"/>
            <a:ext cx="1292531" cy="3684542"/>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xmlns="" id="{EBF3ECE5-B3D5-40BB-86FB-E43A624A34AE}"/>
              </a:ext>
            </a:extLst>
          </p:cNvPr>
          <p:cNvSpPr txBox="1"/>
          <p:nvPr/>
        </p:nvSpPr>
        <p:spPr>
          <a:xfrm>
            <a:off x="1992574" y="6409359"/>
            <a:ext cx="3003493" cy="879664"/>
          </a:xfrm>
          <a:prstGeom prst="rect">
            <a:avLst/>
          </a:prstGeom>
          <a:noFill/>
        </p:spPr>
        <p:txBody>
          <a:bodyPr wrap="square" rtlCol="0">
            <a:spAutoFit/>
          </a:bodyPr>
          <a:lstStyle/>
          <a:p>
            <a:pPr>
              <a:lnSpc>
                <a:spcPts val="3000"/>
              </a:lnSpc>
            </a:pPr>
            <a:r>
              <a:rPr lang="es-CO" sz="3600" dirty="0" smtClean="0">
                <a:solidFill>
                  <a:srgbClr val="FF0000"/>
                </a:solidFill>
                <a:latin typeface="Sanchez Regular" panose="02000000000000000000" pitchFamily="50" charset="0"/>
              </a:rPr>
              <a:t>B</a:t>
            </a:r>
            <a:r>
              <a:rPr lang="es-CO" sz="3600" dirty="0" smtClean="0">
                <a:solidFill>
                  <a:schemeClr val="accent1"/>
                </a:solidFill>
                <a:latin typeface="Sanchez Regular" panose="02000000000000000000" pitchFamily="50" charset="0"/>
              </a:rPr>
              <a:t>a</a:t>
            </a:r>
            <a:r>
              <a:rPr lang="es-CO" sz="3600" dirty="0" smtClean="0">
                <a:solidFill>
                  <a:srgbClr val="FF0000"/>
                </a:solidFill>
                <a:latin typeface="Sanchez Regular" panose="02000000000000000000" pitchFamily="50" charset="0"/>
              </a:rPr>
              <a:t>r</a:t>
            </a:r>
            <a:r>
              <a:rPr lang="es-CO" sz="3600" dirty="0" smtClean="0">
                <a:solidFill>
                  <a:schemeClr val="accent1"/>
                </a:solidFill>
                <a:latin typeface="Sanchez Regular" panose="02000000000000000000" pitchFamily="50" charset="0"/>
              </a:rPr>
              <a:t>c</a:t>
            </a:r>
            <a:r>
              <a:rPr lang="es-CO" sz="3600" dirty="0" smtClean="0">
                <a:solidFill>
                  <a:srgbClr val="FF0000"/>
                </a:solidFill>
                <a:latin typeface="Sanchez Regular" panose="02000000000000000000" pitchFamily="50" charset="0"/>
              </a:rPr>
              <a:t>e</a:t>
            </a:r>
            <a:r>
              <a:rPr lang="es-CO" sz="3600" dirty="0" smtClean="0">
                <a:solidFill>
                  <a:schemeClr val="accent1"/>
                </a:solidFill>
                <a:latin typeface="Sanchez Regular" panose="02000000000000000000" pitchFamily="50" charset="0"/>
              </a:rPr>
              <a:t>l</a:t>
            </a:r>
            <a:r>
              <a:rPr lang="es-CO" sz="3600" dirty="0" smtClean="0">
                <a:solidFill>
                  <a:srgbClr val="FF0000"/>
                </a:solidFill>
                <a:latin typeface="Sanchez Regular" panose="02000000000000000000" pitchFamily="50" charset="0"/>
              </a:rPr>
              <a:t>o</a:t>
            </a:r>
            <a:r>
              <a:rPr lang="es-CO" sz="3600" dirty="0" smtClean="0">
                <a:solidFill>
                  <a:schemeClr val="accent1"/>
                </a:solidFill>
                <a:latin typeface="Sanchez Regular" panose="02000000000000000000" pitchFamily="50" charset="0"/>
              </a:rPr>
              <a:t>n</a:t>
            </a:r>
            <a:r>
              <a:rPr lang="es-CO" sz="3600" dirty="0" smtClean="0">
                <a:solidFill>
                  <a:srgbClr val="FF0000"/>
                </a:solidFill>
                <a:latin typeface="Sanchez Regular" panose="02000000000000000000" pitchFamily="50" charset="0"/>
              </a:rPr>
              <a:t>a</a:t>
            </a:r>
            <a:r>
              <a:rPr lang="es-CO" sz="3600" dirty="0" smtClean="0">
                <a:solidFill>
                  <a:srgbClr val="46423F"/>
                </a:solidFill>
                <a:latin typeface="Sanchez Regular" panose="02000000000000000000" pitchFamily="50" charset="0"/>
              </a:rPr>
              <a:t> </a:t>
            </a:r>
            <a:r>
              <a:rPr lang="es-CO" sz="3600" dirty="0" smtClean="0">
                <a:solidFill>
                  <a:schemeClr val="accent1"/>
                </a:solidFill>
                <a:latin typeface="Sanchez Regular" panose="02000000000000000000" pitchFamily="50" charset="0"/>
              </a:rPr>
              <a:t>e</a:t>
            </a:r>
            <a:r>
              <a:rPr lang="es-CO" sz="3600" dirty="0" smtClean="0">
                <a:solidFill>
                  <a:srgbClr val="FF0000"/>
                </a:solidFill>
                <a:latin typeface="Sanchez Regular" panose="02000000000000000000" pitchFamily="50" charset="0"/>
              </a:rPr>
              <a:t>n</a:t>
            </a:r>
            <a:r>
              <a:rPr lang="es-CO" sz="3600" dirty="0" smtClean="0">
                <a:solidFill>
                  <a:srgbClr val="46423F"/>
                </a:solidFill>
                <a:latin typeface="Sanchez Regular" panose="02000000000000000000" pitchFamily="50" charset="0"/>
              </a:rPr>
              <a:t> </a:t>
            </a:r>
            <a:r>
              <a:rPr lang="es-CO" sz="3600" dirty="0" smtClean="0">
                <a:solidFill>
                  <a:schemeClr val="accent1"/>
                </a:solidFill>
                <a:latin typeface="Sanchez Regular" panose="02000000000000000000" pitchFamily="50" charset="0"/>
              </a:rPr>
              <a:t>l</a:t>
            </a:r>
            <a:r>
              <a:rPr lang="es-CO" sz="3600" dirty="0" smtClean="0">
                <a:solidFill>
                  <a:srgbClr val="FF0000"/>
                </a:solidFill>
                <a:latin typeface="Sanchez Regular" panose="02000000000000000000" pitchFamily="50" charset="0"/>
              </a:rPr>
              <a:t>a</a:t>
            </a:r>
            <a:r>
              <a:rPr lang="es-CO" sz="3600" dirty="0" smtClean="0">
                <a:solidFill>
                  <a:srgbClr val="46423F"/>
                </a:solidFill>
                <a:latin typeface="Sanchez Regular" panose="02000000000000000000" pitchFamily="50" charset="0"/>
              </a:rPr>
              <a:t> </a:t>
            </a:r>
            <a:r>
              <a:rPr lang="es-CO" sz="3600" dirty="0" smtClean="0">
                <a:solidFill>
                  <a:schemeClr val="accent1"/>
                </a:solidFill>
                <a:latin typeface="Sanchez Regular" panose="02000000000000000000" pitchFamily="50" charset="0"/>
              </a:rPr>
              <a:t>c</a:t>
            </a:r>
            <a:r>
              <a:rPr lang="es-CO" sz="3600" dirty="0" smtClean="0">
                <a:solidFill>
                  <a:srgbClr val="FF0000"/>
                </a:solidFill>
                <a:latin typeface="Sanchez Regular" panose="02000000000000000000" pitchFamily="50" charset="0"/>
              </a:rPr>
              <a:t>i</a:t>
            </a:r>
            <a:r>
              <a:rPr lang="es-CO" sz="3600" dirty="0" smtClean="0">
                <a:solidFill>
                  <a:schemeClr val="accent1"/>
                </a:solidFill>
                <a:latin typeface="Sanchez Regular" panose="02000000000000000000" pitchFamily="50" charset="0"/>
              </a:rPr>
              <a:t>m</a:t>
            </a:r>
            <a:r>
              <a:rPr lang="es-CO" sz="3600" dirty="0" smtClean="0">
                <a:solidFill>
                  <a:srgbClr val="FF0000"/>
                </a:solidFill>
                <a:latin typeface="Sanchez Regular" panose="02000000000000000000" pitchFamily="50" charset="0"/>
              </a:rPr>
              <a:t>a</a:t>
            </a:r>
            <a:endParaRPr lang="es-CO" sz="3600" dirty="0">
              <a:solidFill>
                <a:srgbClr val="FF0000"/>
              </a:solidFill>
              <a:latin typeface="Sanchez Regular" panose="02000000000000000000" pitchFamily="50" charset="0"/>
            </a:endParaRPr>
          </a:p>
        </p:txBody>
      </p:sp>
      <p:sp>
        <p:nvSpPr>
          <p:cNvPr id="24" name="Rectángulo 23">
            <a:extLst>
              <a:ext uri="{FF2B5EF4-FFF2-40B4-BE49-F238E27FC236}">
                <a16:creationId xmlns:a16="http://schemas.microsoft.com/office/drawing/2014/main" xmlns="" id="{22809A36-111F-495E-9FAB-01F1CD6EB00D}"/>
              </a:ext>
            </a:extLst>
          </p:cNvPr>
          <p:cNvSpPr/>
          <p:nvPr/>
        </p:nvSpPr>
        <p:spPr>
          <a:xfrm>
            <a:off x="323332" y="5930845"/>
            <a:ext cx="5719546" cy="2757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0" name="Rectángulo 19"/>
          <p:cNvSpPr/>
          <p:nvPr/>
        </p:nvSpPr>
        <p:spPr>
          <a:xfrm>
            <a:off x="232214" y="7633715"/>
            <a:ext cx="5895495" cy="2062103"/>
          </a:xfrm>
          <a:prstGeom prst="rect">
            <a:avLst/>
          </a:prstGeom>
        </p:spPr>
        <p:txBody>
          <a:bodyPr wrap="square">
            <a:spAutoFit/>
          </a:bodyPr>
          <a:lstStyle/>
          <a:p>
            <a:r>
              <a:rPr lang="es-MX" sz="1600" dirty="0">
                <a:solidFill>
                  <a:srgbClr val="46423F"/>
                </a:solidFill>
                <a:latin typeface="Sanchez Regular" panose="02000000000000000000"/>
              </a:rPr>
              <a:t>El FC Barcelona ha tenido un inicio fuerte en la temporada 2024/2025 de La Liga, bajo la dirección del entrenador </a:t>
            </a:r>
            <a:r>
              <a:rPr lang="es-MX" sz="1600" dirty="0" err="1">
                <a:solidFill>
                  <a:srgbClr val="46423F"/>
                </a:solidFill>
                <a:latin typeface="Sanchez Regular" panose="02000000000000000000"/>
              </a:rPr>
              <a:t>Hansi</a:t>
            </a:r>
            <a:r>
              <a:rPr lang="es-MX" sz="1600" dirty="0">
                <a:solidFill>
                  <a:srgbClr val="46423F"/>
                </a:solidFill>
                <a:latin typeface="Sanchez Regular" panose="02000000000000000000"/>
              </a:rPr>
              <a:t> </a:t>
            </a:r>
            <a:r>
              <a:rPr lang="es-MX" sz="1600" dirty="0" err="1">
                <a:solidFill>
                  <a:srgbClr val="46423F"/>
                </a:solidFill>
                <a:latin typeface="Sanchez Regular" panose="02000000000000000000"/>
              </a:rPr>
              <a:t>Flick</a:t>
            </a:r>
            <a:r>
              <a:rPr lang="es-MX" sz="1600" dirty="0">
                <a:solidFill>
                  <a:srgbClr val="46423F"/>
                </a:solidFill>
                <a:latin typeface="Sanchez Regular" panose="02000000000000000000"/>
              </a:rPr>
              <a:t>. Hasta ahora, el equipo ha acumulado varias victorias, destacándose por un juego ofensivo sólido y una defensa organizada. Robert </a:t>
            </a:r>
            <a:r>
              <a:rPr lang="es-MX" sz="1600" dirty="0" err="1">
                <a:solidFill>
                  <a:srgbClr val="46423F"/>
                </a:solidFill>
                <a:latin typeface="Sanchez Regular" panose="02000000000000000000"/>
              </a:rPr>
              <a:t>Lewandowski</a:t>
            </a:r>
            <a:r>
              <a:rPr lang="es-MX" sz="1600" dirty="0">
                <a:solidFill>
                  <a:srgbClr val="46423F"/>
                </a:solidFill>
                <a:latin typeface="Sanchez Regular" panose="02000000000000000000"/>
              </a:rPr>
              <a:t>, el delantero estrella del club, ha sido fundamental, liderando la tabla de goleadores con 7 goles en 7 partidos.</a:t>
            </a:r>
          </a:p>
        </p:txBody>
      </p:sp>
      <p:cxnSp>
        <p:nvCxnSpPr>
          <p:cNvPr id="26" name="Conector recto 25">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pic>
        <p:nvPicPr>
          <p:cNvPr id="6150" name="Picture 6" descr="https://www.freepnglogos.com/uploads/fc-barcelona-png-logo/fc-barcelona-png-logo-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719" y="6482302"/>
            <a:ext cx="701673" cy="71149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www.freepnglogos.com/uploads/fc-barcelona-png-logo/fc-barcelona-png-logo-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655" y="6482302"/>
            <a:ext cx="701673" cy="71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622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1738F71F-9263-4F94-A031-2946D624F518}"/>
              </a:ext>
            </a:extLst>
          </p:cNvPr>
          <p:cNvSpPr/>
          <p:nvPr/>
        </p:nvSpPr>
        <p:spPr>
          <a:xfrm>
            <a:off x="0" y="0"/>
            <a:ext cx="7772400"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5" name="Rectángulo 4">
            <a:extLst>
              <a:ext uri="{FF2B5EF4-FFF2-40B4-BE49-F238E27FC236}">
                <a16:creationId xmlns:a16="http://schemas.microsoft.com/office/drawing/2014/main" xmlns="" id="{80E3EBDF-FABF-4A8D-97EC-CD5A582CFE09}"/>
              </a:ext>
            </a:extLst>
          </p:cNvPr>
          <p:cNvSpPr/>
          <p:nvPr/>
        </p:nvSpPr>
        <p:spPr>
          <a:xfrm>
            <a:off x="3519706" y="292378"/>
            <a:ext cx="3893968" cy="1114391"/>
          </a:xfrm>
          <a:prstGeom prst="rect">
            <a:avLst/>
          </a:prstGeom>
          <a:solidFill>
            <a:srgbClr val="565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ángulo 5">
            <a:extLst>
              <a:ext uri="{FF2B5EF4-FFF2-40B4-BE49-F238E27FC236}">
                <a16:creationId xmlns:a16="http://schemas.microsoft.com/office/drawing/2014/main" xmlns="" id="{1C87AD40-96F3-4F94-BE9A-CBD49EA1C235}"/>
              </a:ext>
            </a:extLst>
          </p:cNvPr>
          <p:cNvSpPr/>
          <p:nvPr/>
        </p:nvSpPr>
        <p:spPr>
          <a:xfrm>
            <a:off x="3023003" y="4665788"/>
            <a:ext cx="298772" cy="481387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CuadroTexto 7">
            <a:extLst>
              <a:ext uri="{FF2B5EF4-FFF2-40B4-BE49-F238E27FC236}">
                <a16:creationId xmlns:a16="http://schemas.microsoft.com/office/drawing/2014/main" xmlns="" id="{6962F94D-A455-4786-BF9A-31913FE1F18A}"/>
              </a:ext>
            </a:extLst>
          </p:cNvPr>
          <p:cNvSpPr txBox="1"/>
          <p:nvPr/>
        </p:nvSpPr>
        <p:spPr>
          <a:xfrm>
            <a:off x="3786992" y="428315"/>
            <a:ext cx="3359396" cy="707886"/>
          </a:xfrm>
          <a:prstGeom prst="rect">
            <a:avLst/>
          </a:prstGeom>
          <a:noFill/>
        </p:spPr>
        <p:txBody>
          <a:bodyPr wrap="square" rtlCol="0">
            <a:spAutoFit/>
          </a:bodyPr>
          <a:lstStyle/>
          <a:p>
            <a:pPr algn="just"/>
            <a:r>
              <a:rPr lang="es-MX" sz="2000" dirty="0">
                <a:solidFill>
                  <a:schemeClr val="bg1"/>
                </a:solidFill>
              </a:rPr>
              <a:t>Cole Palmer: La Joven Estrella que Brilla en Chelsea</a:t>
            </a:r>
            <a:endParaRPr lang="es-EC" sz="2000" dirty="0">
              <a:solidFill>
                <a:schemeClr val="bg1"/>
              </a:solidFill>
              <a:latin typeface="Bills Mafia" pitchFamily="2" charset="0"/>
            </a:endParaRPr>
          </a:p>
        </p:txBody>
      </p:sp>
      <p:sp>
        <p:nvSpPr>
          <p:cNvPr id="10" name="CuadroTexto 9">
            <a:extLst>
              <a:ext uri="{FF2B5EF4-FFF2-40B4-BE49-F238E27FC236}">
                <a16:creationId xmlns:a16="http://schemas.microsoft.com/office/drawing/2014/main" xmlns="" id="{27B65B85-BEE1-486E-9260-75A2FDB7AF3F}"/>
              </a:ext>
            </a:extLst>
          </p:cNvPr>
          <p:cNvSpPr txBox="1"/>
          <p:nvPr/>
        </p:nvSpPr>
        <p:spPr>
          <a:xfrm>
            <a:off x="3519706" y="1695623"/>
            <a:ext cx="3893968" cy="1569660"/>
          </a:xfrm>
          <a:prstGeom prst="rect">
            <a:avLst/>
          </a:prstGeom>
          <a:noFill/>
          <a:ln>
            <a:noFill/>
          </a:ln>
        </p:spPr>
        <p:txBody>
          <a:bodyPr wrap="square">
            <a:spAutoFit/>
          </a:bodyPr>
          <a:lstStyle/>
          <a:p>
            <a:pPr algn="just"/>
            <a:r>
              <a:rPr lang="es-MX" sz="1200" dirty="0">
                <a:latin typeface="Sanchez Regular"/>
              </a:rPr>
              <a:t>Cole Palmer, con solo 22 años, ha demostrado ser una de las jóvenes promesas más emocionantes del fútbol británico. Tras un exitoso paso por el Manchester City, donde hizo su debut profesional en 2020, Palmer se unió a Chelsea en septiembre de 2023 por un </a:t>
            </a:r>
            <a:r>
              <a:rPr lang="es-MX" sz="1200" dirty="0" err="1">
                <a:latin typeface="Sanchez Regular"/>
              </a:rPr>
              <a:t>fee</a:t>
            </a:r>
            <a:r>
              <a:rPr lang="es-MX" sz="1200" dirty="0">
                <a:latin typeface="Sanchez Regular"/>
              </a:rPr>
              <a:t> de aproximadamente £40 millones. Desde entonces, ha sido una figura clave en el equipo, destacándose en la Premier League y en competiciones europeas.</a:t>
            </a:r>
            <a:endParaRPr lang="es-EC" sz="1200" dirty="0">
              <a:solidFill>
                <a:schemeClr val="bg2">
                  <a:lumMod val="25000"/>
                </a:schemeClr>
              </a:solidFill>
              <a:latin typeface="Sanchez Regular"/>
            </a:endParaRPr>
          </a:p>
        </p:txBody>
      </p:sp>
      <p:sp>
        <p:nvSpPr>
          <p:cNvPr id="11" name="Rectángulo 10">
            <a:extLst>
              <a:ext uri="{FF2B5EF4-FFF2-40B4-BE49-F238E27FC236}">
                <a16:creationId xmlns:a16="http://schemas.microsoft.com/office/drawing/2014/main" xmlns="" id="{2346648B-E0B2-45B5-A7B7-D6686C8EF26E}"/>
              </a:ext>
            </a:extLst>
          </p:cNvPr>
          <p:cNvSpPr/>
          <p:nvPr/>
        </p:nvSpPr>
        <p:spPr>
          <a:xfrm>
            <a:off x="208664" y="292379"/>
            <a:ext cx="3150805" cy="38189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TU IMAGEN</a:t>
            </a:r>
            <a:endParaRPr lang="es-EC" dirty="0">
              <a:solidFill>
                <a:sysClr val="windowText" lastClr="000000"/>
              </a:solidFill>
            </a:endParaRPr>
          </a:p>
        </p:txBody>
      </p:sp>
      <p:sp>
        <p:nvSpPr>
          <p:cNvPr id="15" name="CuadroTexto 14">
            <a:extLst>
              <a:ext uri="{FF2B5EF4-FFF2-40B4-BE49-F238E27FC236}">
                <a16:creationId xmlns:a16="http://schemas.microsoft.com/office/drawing/2014/main" xmlns="" id="{42D72E71-B7B9-43C8-B6AD-2021B11EF9DC}"/>
              </a:ext>
            </a:extLst>
          </p:cNvPr>
          <p:cNvSpPr txBox="1"/>
          <p:nvPr/>
        </p:nvSpPr>
        <p:spPr>
          <a:xfrm>
            <a:off x="3538375" y="4665788"/>
            <a:ext cx="3962020" cy="4401205"/>
          </a:xfrm>
          <a:prstGeom prst="rect">
            <a:avLst/>
          </a:prstGeom>
          <a:noFill/>
          <a:ln>
            <a:noFill/>
          </a:ln>
        </p:spPr>
        <p:txBody>
          <a:bodyPr wrap="square">
            <a:spAutoFit/>
          </a:bodyPr>
          <a:lstStyle/>
          <a:p>
            <a:r>
              <a:rPr lang="es-MX" sz="1400" b="1" dirty="0" smtClean="0">
                <a:latin typeface="Sanchez Regular" panose="02000000000000000000"/>
              </a:rPr>
              <a:t>Rendimiento en la Temporada 2024-2025:</a:t>
            </a:r>
            <a:r>
              <a:rPr lang="es-MX" sz="1400" dirty="0" smtClean="0">
                <a:latin typeface="Sanchez Regular" panose="02000000000000000000"/>
              </a:rPr>
              <a:t/>
            </a:r>
            <a:br>
              <a:rPr lang="es-MX" sz="1400" dirty="0" smtClean="0">
                <a:latin typeface="Sanchez Regular" panose="02000000000000000000"/>
              </a:rPr>
            </a:br>
            <a:r>
              <a:rPr lang="es-MX" sz="1400" dirty="0" smtClean="0">
                <a:latin typeface="Sanchez Regular" panose="02000000000000000000"/>
              </a:rPr>
              <a:t>Palmer ha tenido un inicio de temporada espectacular. En sus primeros partidos, ya ha acumulado varias asistencias y goles, incluyendo un notable empate de penalti contra su antiguo club, Manchester City, en un emocionante. Su capacidad para influir en el juego ha llevado a muchos a considerarlo como el "hombre principal" de Chelsea, destacando su habilidad para marcar en momentos cruciales y su destreza </a:t>
            </a:r>
            <a:r>
              <a:rPr lang="es-MX" sz="1400" dirty="0" err="1" smtClean="0">
                <a:latin typeface="Sanchez Regular" panose="02000000000000000000"/>
              </a:rPr>
              <a:t>técnic</a:t>
            </a:r>
            <a:endParaRPr lang="es-MX" sz="1400" dirty="0" smtClean="0">
              <a:latin typeface="Sanchez Regular" panose="02000000000000000000"/>
            </a:endParaRPr>
          </a:p>
          <a:p>
            <a:endParaRPr lang="es-MX" sz="1400" dirty="0" smtClean="0">
              <a:solidFill>
                <a:schemeClr val="bg2">
                  <a:lumMod val="25000"/>
                </a:schemeClr>
              </a:solidFill>
              <a:latin typeface="Sanchez Regular" panose="02000000000000000000"/>
            </a:endParaRPr>
          </a:p>
          <a:p>
            <a:r>
              <a:rPr lang="es-MX" sz="1400" b="1" dirty="0" smtClean="0">
                <a:latin typeface="Sanchez Regular" panose="02000000000000000000"/>
              </a:rPr>
              <a:t>Reconocimientos y Logros:</a:t>
            </a:r>
            <a:r>
              <a:rPr lang="es-MX" sz="1400" dirty="0" smtClean="0">
                <a:latin typeface="Sanchez Regular" panose="02000000000000000000"/>
              </a:rPr>
              <a:t/>
            </a:r>
            <a:br>
              <a:rPr lang="es-MX" sz="1400" dirty="0" smtClean="0">
                <a:latin typeface="Sanchez Regular" panose="02000000000000000000"/>
              </a:rPr>
            </a:br>
            <a:r>
              <a:rPr lang="es-MX" sz="1400" dirty="0" smtClean="0">
                <a:latin typeface="Sanchez Regular" panose="02000000000000000000"/>
              </a:rPr>
              <a:t>En el último año, Palmer ha sido reconocido como el Jugador Joven del Año en los London </a:t>
            </a:r>
            <a:r>
              <a:rPr lang="es-MX" sz="1400" dirty="0" err="1" smtClean="0">
                <a:latin typeface="Sanchez Regular" panose="02000000000000000000"/>
              </a:rPr>
              <a:t>Football</a:t>
            </a:r>
            <a:r>
              <a:rPr lang="es-MX" sz="1400" dirty="0" smtClean="0">
                <a:latin typeface="Sanchez Regular" panose="02000000000000000000"/>
              </a:rPr>
              <a:t> </a:t>
            </a:r>
            <a:r>
              <a:rPr lang="es-MX" sz="1400" dirty="0" err="1" smtClean="0">
                <a:latin typeface="Sanchez Regular" panose="02000000000000000000"/>
              </a:rPr>
              <a:t>Awards</a:t>
            </a:r>
            <a:r>
              <a:rPr lang="es-MX" sz="1400" dirty="0" smtClean="0">
                <a:latin typeface="Sanchez Regular" panose="02000000000000000000"/>
              </a:rPr>
              <a:t> y ha sido nominado a varios premios por su sobresaliente rendimiento en la premier. Además, ha conseguido su primer </a:t>
            </a:r>
            <a:r>
              <a:rPr lang="es-MX" sz="1400" dirty="0" err="1" smtClean="0">
                <a:latin typeface="Sanchez Regular" panose="02000000000000000000"/>
              </a:rPr>
              <a:t>hat-trick</a:t>
            </a:r>
            <a:r>
              <a:rPr lang="es-MX" sz="1400" dirty="0" smtClean="0">
                <a:latin typeface="Sanchez Regular" panose="02000000000000000000"/>
              </a:rPr>
              <a:t> en su carrera profesional, lo que resalta su potencial y crecimiento continuo como futbolista</a:t>
            </a:r>
            <a:endParaRPr lang="es-EC" sz="1400" dirty="0">
              <a:solidFill>
                <a:schemeClr val="bg2">
                  <a:lumMod val="25000"/>
                </a:schemeClr>
              </a:solidFill>
              <a:latin typeface="Sanchez Regular" panose="02000000000000000000"/>
            </a:endParaRPr>
          </a:p>
        </p:txBody>
      </p:sp>
      <p:pic>
        <p:nvPicPr>
          <p:cNvPr id="7172" name="Picture 4" descr="Imagen de Story Pin"/>
          <p:cNvPicPr>
            <a:picLocks noChangeAspect="1" noChangeArrowheads="1"/>
          </p:cNvPicPr>
          <p:nvPr/>
        </p:nvPicPr>
        <p:blipFill rotWithShape="1">
          <a:blip r:embed="rId2">
            <a:extLst>
              <a:ext uri="{28A0092B-C50C-407E-A947-70E740481C1C}">
                <a14:useLocalDpi xmlns:a14="http://schemas.microsoft.com/office/drawing/2010/main" val="0"/>
              </a:ext>
            </a:extLst>
          </a:blip>
          <a:srcRect r="-1581" b="1968"/>
          <a:stretch/>
        </p:blipFill>
        <p:spPr bwMode="auto">
          <a:xfrm>
            <a:off x="179370" y="276528"/>
            <a:ext cx="3210944" cy="387344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dvertisement"/>
          <p:cNvPicPr>
            <a:picLocks noChangeAspect="1" noChangeArrowheads="1"/>
          </p:cNvPicPr>
          <p:nvPr/>
        </p:nvPicPr>
        <p:blipFill rotWithShape="1">
          <a:blip r:embed="rId3">
            <a:extLst>
              <a:ext uri="{28A0092B-C50C-407E-A947-70E740481C1C}">
                <a14:useLocalDpi xmlns:a14="http://schemas.microsoft.com/office/drawing/2010/main" val="0"/>
              </a:ext>
            </a:extLst>
          </a:blip>
          <a:srcRect r="24611"/>
          <a:stretch/>
        </p:blipFill>
        <p:spPr bwMode="auto">
          <a:xfrm>
            <a:off x="3555912" y="3426507"/>
            <a:ext cx="3857761" cy="632619"/>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p:cNvSpPr/>
          <p:nvPr/>
        </p:nvSpPr>
        <p:spPr>
          <a:xfrm>
            <a:off x="3519706" y="4296456"/>
            <a:ext cx="3457458" cy="369332"/>
          </a:xfrm>
          <a:prstGeom prst="rect">
            <a:avLst/>
          </a:prstGeom>
        </p:spPr>
        <p:txBody>
          <a:bodyPr wrap="square">
            <a:spAutoFit/>
          </a:bodyPr>
          <a:lstStyle/>
          <a:p>
            <a:pPr marL="171452" indent="-171452" algn="just">
              <a:buFont typeface="Wingdings" panose="05000000000000000000" pitchFamily="2" charset="2"/>
              <a:buChar char="Ø"/>
            </a:pPr>
            <a:endParaRPr lang="es-MX" dirty="0">
              <a:solidFill>
                <a:schemeClr val="accent1">
                  <a:lumMod val="75000"/>
                </a:schemeClr>
              </a:solidFill>
              <a:latin typeface="Sanchez Regular" panose="02000000000000000000" pitchFamily="50" charset="0"/>
            </a:endParaRPr>
          </a:p>
        </p:txBody>
      </p:sp>
      <p:pic>
        <p:nvPicPr>
          <p:cNvPr id="7180" name="Picture 12" descr="Time to change up / Adidas shoes advertising 2 | Afiches publicitario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95" y="4641584"/>
            <a:ext cx="2598508" cy="483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89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1738F71F-9263-4F94-A031-2946D624F518}"/>
              </a:ext>
            </a:extLst>
          </p:cNvPr>
          <p:cNvSpPr/>
          <p:nvPr/>
        </p:nvSpPr>
        <p:spPr>
          <a:xfrm>
            <a:off x="0" y="0"/>
            <a:ext cx="7772400" cy="10058400"/>
          </a:xfrm>
          <a:prstGeom prst="rect">
            <a:avLst/>
          </a:prstGeom>
          <a:solidFill>
            <a:srgbClr val="D9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8" name="Rectángulo 7">
            <a:extLst>
              <a:ext uri="{FF2B5EF4-FFF2-40B4-BE49-F238E27FC236}">
                <a16:creationId xmlns:a16="http://schemas.microsoft.com/office/drawing/2014/main" xmlns="" id="{80E3EBDF-FABF-4A8D-97EC-CD5A582CFE09}"/>
              </a:ext>
            </a:extLst>
          </p:cNvPr>
          <p:cNvSpPr/>
          <p:nvPr/>
        </p:nvSpPr>
        <p:spPr>
          <a:xfrm>
            <a:off x="312072" y="462950"/>
            <a:ext cx="4054188" cy="2098524"/>
          </a:xfrm>
          <a:prstGeom prst="rect">
            <a:avLst/>
          </a:prstGeom>
          <a:solidFill>
            <a:srgbClr val="2E6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0" name="CuadroTexto 9">
            <a:extLst>
              <a:ext uri="{FF2B5EF4-FFF2-40B4-BE49-F238E27FC236}">
                <a16:creationId xmlns:a16="http://schemas.microsoft.com/office/drawing/2014/main" xmlns="" id="{3AAD39B4-DAFD-4330-919B-C96B48F8EEB1}"/>
              </a:ext>
            </a:extLst>
          </p:cNvPr>
          <p:cNvSpPr txBox="1"/>
          <p:nvPr/>
        </p:nvSpPr>
        <p:spPr>
          <a:xfrm>
            <a:off x="4581912" y="858712"/>
            <a:ext cx="3015228" cy="1015663"/>
          </a:xfrm>
          <a:prstGeom prst="rect">
            <a:avLst/>
          </a:prstGeom>
          <a:noFill/>
        </p:spPr>
        <p:txBody>
          <a:bodyPr wrap="square" rtlCol="0">
            <a:spAutoFit/>
          </a:bodyPr>
          <a:lstStyle/>
          <a:p>
            <a:pPr marL="171452" indent="-171452" algn="just">
              <a:buFont typeface="Wingdings" panose="05000000000000000000" pitchFamily="2" charset="2"/>
              <a:buChar char="Ø"/>
            </a:pPr>
            <a:r>
              <a:rPr lang="es-MX" sz="2800" dirty="0" smtClean="0">
                <a:solidFill>
                  <a:schemeClr val="accent1">
                    <a:lumMod val="75000"/>
                  </a:schemeClr>
                </a:solidFill>
                <a:latin typeface="Sanchez Regular" panose="02000000000000000000" pitchFamily="50" charset="0"/>
              </a:rPr>
              <a:t>   Campos:</a:t>
            </a:r>
          </a:p>
          <a:p>
            <a:pPr algn="just"/>
            <a:r>
              <a:rPr lang="es-MX" sz="1600" dirty="0" smtClean="0">
                <a:solidFill>
                  <a:schemeClr val="accent1">
                    <a:lumMod val="75000"/>
                  </a:schemeClr>
                </a:solidFill>
                <a:latin typeface="Sanchez Regular" panose="02000000000000000000" pitchFamily="50" charset="0"/>
              </a:rPr>
              <a:t>el dos a cero que dejo huella en el clásico</a:t>
            </a:r>
            <a:endParaRPr lang="es-MX" sz="1600" dirty="0">
              <a:solidFill>
                <a:schemeClr val="accent1">
                  <a:lumMod val="75000"/>
                </a:schemeClr>
              </a:solidFill>
              <a:latin typeface="Sanchez Regular" panose="02000000000000000000" pitchFamily="50" charset="0"/>
            </a:endParaRPr>
          </a:p>
        </p:txBody>
      </p:sp>
      <p:cxnSp>
        <p:nvCxnSpPr>
          <p:cNvPr id="11" name="Conector recto 10">
            <a:extLst>
              <a:ext uri="{FF2B5EF4-FFF2-40B4-BE49-F238E27FC236}">
                <a16:creationId xmlns:a16="http://schemas.microsoft.com/office/drawing/2014/main" xmlns="" id="{790FC643-572D-4C2E-8584-56312FECC7D4}"/>
              </a:ext>
            </a:extLst>
          </p:cNvPr>
          <p:cNvCxnSpPr/>
          <p:nvPr/>
        </p:nvCxnSpPr>
        <p:spPr>
          <a:xfrm>
            <a:off x="312071" y="2823251"/>
            <a:ext cx="7136479" cy="5674"/>
          </a:xfrm>
          <a:prstGeom prst="line">
            <a:avLst/>
          </a:prstGeom>
          <a:ln w="762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xmlns="" id="{FD482CD6-A3E6-4D68-8134-8C6A8AC886AF}"/>
              </a:ext>
            </a:extLst>
          </p:cNvPr>
          <p:cNvCxnSpPr>
            <a:cxnSpLocks/>
          </p:cNvCxnSpPr>
          <p:nvPr/>
        </p:nvCxnSpPr>
        <p:spPr>
          <a:xfrm>
            <a:off x="312071" y="3040966"/>
            <a:ext cx="4873883" cy="11291"/>
          </a:xfrm>
          <a:prstGeom prst="line">
            <a:avLst/>
          </a:prstGeom>
          <a:ln w="76200">
            <a:solidFill>
              <a:srgbClr val="595959"/>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xmlns="" id="{08020840-8F71-44D0-8A4F-391DB984D48E}"/>
              </a:ext>
            </a:extLst>
          </p:cNvPr>
          <p:cNvSpPr/>
          <p:nvPr/>
        </p:nvSpPr>
        <p:spPr>
          <a:xfrm>
            <a:off x="5372790" y="3026773"/>
            <a:ext cx="2075760" cy="25297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TU IMAGEN</a:t>
            </a:r>
            <a:endParaRPr lang="es-EC" dirty="0">
              <a:solidFill>
                <a:sysClr val="windowText" lastClr="000000"/>
              </a:solidFill>
            </a:endParaRPr>
          </a:p>
        </p:txBody>
      </p:sp>
      <p:sp>
        <p:nvSpPr>
          <p:cNvPr id="14" name="CuadroTexto 13">
            <a:extLst>
              <a:ext uri="{FF2B5EF4-FFF2-40B4-BE49-F238E27FC236}">
                <a16:creationId xmlns:a16="http://schemas.microsoft.com/office/drawing/2014/main" xmlns="" id="{D7091E21-49E0-42BE-8E50-2B649BF1F4A8}"/>
              </a:ext>
            </a:extLst>
          </p:cNvPr>
          <p:cNvSpPr txBox="1"/>
          <p:nvPr/>
        </p:nvSpPr>
        <p:spPr>
          <a:xfrm>
            <a:off x="312072" y="3777878"/>
            <a:ext cx="1563583" cy="1938992"/>
          </a:xfrm>
          <a:prstGeom prst="rect">
            <a:avLst/>
          </a:prstGeom>
          <a:noFill/>
          <a:ln>
            <a:noFill/>
          </a:ln>
        </p:spPr>
        <p:txBody>
          <a:bodyPr wrap="square">
            <a:spAutoFit/>
          </a:bodyPr>
          <a:lstStyle/>
          <a:p>
            <a:pPr algn="just"/>
            <a:r>
              <a:rPr lang="es-MX" sz="1200" dirty="0" smtClean="0"/>
              <a:t>SERGIO CHECO</a:t>
            </a:r>
          </a:p>
          <a:p>
            <a:pPr algn="just"/>
            <a:r>
              <a:rPr lang="es-MX" sz="1200" dirty="0" smtClean="0"/>
              <a:t> PEREZ</a:t>
            </a:r>
            <a:r>
              <a:rPr lang="es-MX" sz="1200" dirty="0"/>
              <a:t> aseguró </a:t>
            </a:r>
            <a:r>
              <a:rPr lang="es-MX" sz="1200" dirty="0" smtClean="0"/>
              <a:t>que</a:t>
            </a:r>
          </a:p>
          <a:p>
            <a:pPr algn="just"/>
            <a:r>
              <a:rPr lang="es-MX" sz="1200" dirty="0" smtClean="0"/>
              <a:t> </a:t>
            </a:r>
            <a:r>
              <a:rPr lang="es-MX" sz="1200" dirty="0"/>
              <a:t>de cara el</a:t>
            </a:r>
            <a:r>
              <a:rPr lang="es-MX" sz="1200" b="1" dirty="0"/>
              <a:t> GP de los Estados Unidos</a:t>
            </a:r>
            <a:r>
              <a:rPr lang="es-MX" sz="1200" dirty="0"/>
              <a:t>, que han </a:t>
            </a:r>
            <a:r>
              <a:rPr lang="es-MX" sz="1200" dirty="0" smtClean="0"/>
              <a:t>realizado</a:t>
            </a:r>
          </a:p>
          <a:p>
            <a:pPr algn="just"/>
            <a:r>
              <a:rPr lang="es-MX" sz="1200" dirty="0" smtClean="0"/>
              <a:t> </a:t>
            </a:r>
            <a:r>
              <a:rPr lang="es-MX" sz="1200" dirty="0"/>
              <a:t>"algunos cambios" en el monoplaza durante este parón que se alargó más de tres </a:t>
            </a:r>
            <a:r>
              <a:rPr lang="es-MX" sz="1200" dirty="0" smtClean="0"/>
              <a:t>semanas</a:t>
            </a:r>
            <a:endParaRPr lang="es-EC" sz="1200" dirty="0"/>
          </a:p>
        </p:txBody>
      </p:sp>
      <p:sp>
        <p:nvSpPr>
          <p:cNvPr id="15" name="CuadroTexto 14">
            <a:extLst>
              <a:ext uri="{FF2B5EF4-FFF2-40B4-BE49-F238E27FC236}">
                <a16:creationId xmlns:a16="http://schemas.microsoft.com/office/drawing/2014/main" xmlns="" id="{2E5C3CB9-45CF-4E48-8A15-FEC82DDE4D69}"/>
              </a:ext>
            </a:extLst>
          </p:cNvPr>
          <p:cNvSpPr txBox="1"/>
          <p:nvPr/>
        </p:nvSpPr>
        <p:spPr>
          <a:xfrm>
            <a:off x="1875655" y="3777878"/>
            <a:ext cx="1539081" cy="1754326"/>
          </a:xfrm>
          <a:prstGeom prst="rect">
            <a:avLst/>
          </a:prstGeom>
          <a:noFill/>
          <a:ln>
            <a:noFill/>
          </a:ln>
        </p:spPr>
        <p:txBody>
          <a:bodyPr wrap="square">
            <a:spAutoFit/>
          </a:bodyPr>
          <a:lstStyle/>
          <a:p>
            <a:pPr algn="just"/>
            <a:r>
              <a:rPr lang="es-MX" sz="1200" dirty="0"/>
              <a:t>"con </a:t>
            </a:r>
            <a:r>
              <a:rPr lang="es-MX" sz="1200" dirty="0" smtClean="0"/>
              <a:t>el objetivo </a:t>
            </a:r>
            <a:r>
              <a:rPr lang="es-MX" sz="1200" dirty="0"/>
              <a:t>de mejorar </a:t>
            </a:r>
            <a:r>
              <a:rPr lang="es-MX" sz="1200" dirty="0" smtClean="0"/>
              <a:t>del</a:t>
            </a:r>
            <a:r>
              <a:rPr lang="es-MX" sz="1200" b="1" dirty="0"/>
              <a:t> </a:t>
            </a:r>
            <a:r>
              <a:rPr lang="es-MX" sz="1200" b="1" dirty="0" smtClean="0"/>
              <a:t>RB20</a:t>
            </a:r>
          </a:p>
          <a:p>
            <a:pPr algn="just"/>
            <a:r>
              <a:rPr lang="es-MX" sz="1200" dirty="0"/>
              <a:t>Vamos a ver </a:t>
            </a:r>
            <a:r>
              <a:rPr lang="es-MX" sz="1200" dirty="0" smtClean="0"/>
              <a:t>lo</a:t>
            </a:r>
          </a:p>
          <a:p>
            <a:pPr algn="just"/>
            <a:r>
              <a:rPr lang="es-MX" sz="1200" dirty="0" smtClean="0"/>
              <a:t> </a:t>
            </a:r>
            <a:r>
              <a:rPr lang="es-MX" sz="1200" dirty="0"/>
              <a:t>competitivos </a:t>
            </a:r>
            <a:r>
              <a:rPr lang="es-MX" sz="1200" dirty="0" smtClean="0"/>
              <a:t>que</a:t>
            </a:r>
          </a:p>
          <a:p>
            <a:pPr algn="just"/>
            <a:r>
              <a:rPr lang="es-MX" sz="1200" dirty="0" smtClean="0"/>
              <a:t> </a:t>
            </a:r>
            <a:r>
              <a:rPr lang="es-MX" sz="1200" dirty="0"/>
              <a:t>somos en </a:t>
            </a:r>
            <a:r>
              <a:rPr lang="es-MX" sz="1200" dirty="0" smtClean="0"/>
              <a:t>Austin,</a:t>
            </a:r>
          </a:p>
          <a:p>
            <a:pPr algn="just"/>
            <a:r>
              <a:rPr lang="es-MX" sz="1200" dirty="0" smtClean="0"/>
              <a:t>porque </a:t>
            </a:r>
            <a:r>
              <a:rPr lang="es-MX" sz="1200" dirty="0"/>
              <a:t>el hecho </a:t>
            </a:r>
            <a:r>
              <a:rPr lang="es-MX" sz="1200" dirty="0" smtClean="0"/>
              <a:t>de</a:t>
            </a:r>
          </a:p>
          <a:p>
            <a:pPr algn="just"/>
            <a:r>
              <a:rPr lang="es-MX" sz="1200" dirty="0" smtClean="0"/>
              <a:t> </a:t>
            </a:r>
            <a:r>
              <a:rPr lang="es-MX" sz="1200" dirty="0"/>
              <a:t>que haya una carrera al esprint </a:t>
            </a:r>
            <a:r>
              <a:rPr lang="es-MX" sz="1200" dirty="0" smtClean="0"/>
              <a:t>complica</a:t>
            </a:r>
          </a:p>
          <a:p>
            <a:pPr algn="just"/>
            <a:r>
              <a:rPr lang="es-MX" sz="1200" dirty="0" smtClean="0"/>
              <a:t> </a:t>
            </a:r>
            <a:r>
              <a:rPr lang="es-MX" sz="1200" dirty="0"/>
              <a:t>un poco las cosas</a:t>
            </a:r>
            <a:r>
              <a:rPr lang="es-MX" sz="1200" dirty="0" smtClean="0"/>
              <a:t>,</a:t>
            </a:r>
            <a:endParaRPr lang="es-EC" sz="1200" dirty="0"/>
          </a:p>
        </p:txBody>
      </p:sp>
      <p:pic>
        <p:nvPicPr>
          <p:cNvPr id="17" name="Imagen 16" descr="Una botella con etiqueta roja&#10;&#10;Descripción generada automáticamente">
            <a:extLst>
              <a:ext uri="{FF2B5EF4-FFF2-40B4-BE49-F238E27FC236}">
                <a16:creationId xmlns:a16="http://schemas.microsoft.com/office/drawing/2014/main" xmlns="" id="{CBEF3AD3-C28F-4ED2-AB25-B18A718970D5}"/>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312071" y="5828005"/>
            <a:ext cx="3195372" cy="2292101"/>
          </a:xfrm>
          <a:prstGeom prst="rect">
            <a:avLst/>
          </a:prstGeom>
        </p:spPr>
      </p:pic>
      <p:sp>
        <p:nvSpPr>
          <p:cNvPr id="18" name="CuadroTexto 17">
            <a:extLst>
              <a:ext uri="{FF2B5EF4-FFF2-40B4-BE49-F238E27FC236}">
                <a16:creationId xmlns:a16="http://schemas.microsoft.com/office/drawing/2014/main" xmlns="" id="{49D513C9-9BA0-4061-9A09-8499AFBD8495}"/>
              </a:ext>
            </a:extLst>
          </p:cNvPr>
          <p:cNvSpPr txBox="1"/>
          <p:nvPr/>
        </p:nvSpPr>
        <p:spPr>
          <a:xfrm>
            <a:off x="3819514" y="6072704"/>
            <a:ext cx="3663262" cy="1533898"/>
          </a:xfrm>
          <a:prstGeom prst="rect">
            <a:avLst/>
          </a:prstGeom>
          <a:noFill/>
        </p:spPr>
        <p:txBody>
          <a:bodyPr wrap="square" rtlCol="0">
            <a:prstTxWarp prst="textPlain">
              <a:avLst>
                <a:gd name="adj" fmla="val 50274"/>
              </a:avLst>
            </a:prstTxWarp>
            <a:spAutoFit/>
          </a:bodyPr>
          <a:lstStyle/>
          <a:p>
            <a:r>
              <a:rPr lang="es-CO" sz="2400" dirty="0" smtClean="0">
                <a:solidFill>
                  <a:schemeClr val="accent1">
                    <a:lumMod val="75000"/>
                  </a:schemeClr>
                </a:solidFill>
                <a:latin typeface="Sanchez Regular" panose="02000000000000000000" pitchFamily="50" charset="0"/>
              </a:rPr>
              <a:t>Con triplete , Lionel </a:t>
            </a:r>
            <a:r>
              <a:rPr lang="es-CO" sz="2400" dirty="0">
                <a:solidFill>
                  <a:schemeClr val="accent1">
                    <a:lumMod val="75000"/>
                  </a:schemeClr>
                </a:solidFill>
                <a:latin typeface="Sanchez Regular" panose="02000000000000000000" pitchFamily="50" charset="0"/>
              </a:rPr>
              <a:t>M</a:t>
            </a:r>
            <a:r>
              <a:rPr lang="es-CO" sz="2400" dirty="0" smtClean="0">
                <a:solidFill>
                  <a:schemeClr val="accent1">
                    <a:lumMod val="75000"/>
                  </a:schemeClr>
                </a:solidFill>
                <a:latin typeface="Sanchez Regular" panose="02000000000000000000" pitchFamily="50" charset="0"/>
              </a:rPr>
              <a:t>essi  lidera victoria de Argentina ante Bolivia </a:t>
            </a:r>
            <a:endParaRPr lang="es-EC"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 name="Rectángulo 18">
            <a:extLst>
              <a:ext uri="{FF2B5EF4-FFF2-40B4-BE49-F238E27FC236}">
                <a16:creationId xmlns:a16="http://schemas.microsoft.com/office/drawing/2014/main" xmlns="" id="{6401D4AC-103B-4075-8A7E-88717366A064}"/>
              </a:ext>
            </a:extLst>
          </p:cNvPr>
          <p:cNvSpPr/>
          <p:nvPr/>
        </p:nvSpPr>
        <p:spPr>
          <a:xfrm>
            <a:off x="312071" y="8173625"/>
            <a:ext cx="3186706" cy="1974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0" name="CuadroTexto 19">
            <a:extLst>
              <a:ext uri="{FF2B5EF4-FFF2-40B4-BE49-F238E27FC236}">
                <a16:creationId xmlns:a16="http://schemas.microsoft.com/office/drawing/2014/main" xmlns="" id="{2E5C3CB9-45CF-4E48-8A15-FEC82DDE4D69}"/>
              </a:ext>
            </a:extLst>
          </p:cNvPr>
          <p:cNvSpPr txBox="1"/>
          <p:nvPr/>
        </p:nvSpPr>
        <p:spPr>
          <a:xfrm>
            <a:off x="420862" y="594917"/>
            <a:ext cx="3836608" cy="1938992"/>
          </a:xfrm>
          <a:prstGeom prst="rect">
            <a:avLst/>
          </a:prstGeom>
          <a:noFill/>
          <a:ln>
            <a:noFill/>
          </a:ln>
        </p:spPr>
        <p:txBody>
          <a:bodyPr wrap="square">
            <a:spAutoFit/>
          </a:bodyPr>
          <a:lstStyle/>
          <a:p>
            <a:pPr algn="just"/>
            <a:r>
              <a:rPr lang="es-MX" sz="1200" dirty="0">
                <a:solidFill>
                  <a:schemeClr val="bg1"/>
                </a:solidFill>
                <a:latin typeface="Sanchez Regular"/>
              </a:rPr>
              <a:t>Jorge Campos se burló de Estados Unidos con el "Dos a Cero" Luego del 2 por 0 de México ante Estados Unidos, Jorge Campos aprovechó los últimos minutos de la transmisión para burlarse de la selección de las barras y las estrellas pues, así como allá lo han hecho, Campos se burló con el ya famoso "Dos a Cero", regresándoselo así a la afición estadounidense. Así pues, veremos si el Tricolor puede mantener el máximo nivel.</a:t>
            </a:r>
            <a:endParaRPr lang="es-EC" sz="1200" dirty="0">
              <a:solidFill>
                <a:schemeClr val="bg1"/>
              </a:solidFill>
              <a:latin typeface="Sanchez Regular"/>
            </a:endParaRPr>
          </a:p>
        </p:txBody>
      </p:sp>
      <p:sp>
        <p:nvSpPr>
          <p:cNvPr id="35" name="Rectángulo 34">
            <a:extLst>
              <a:ext uri="{FF2B5EF4-FFF2-40B4-BE49-F238E27FC236}">
                <a16:creationId xmlns:a16="http://schemas.microsoft.com/office/drawing/2014/main" xmlns="" id="{80E3EBDF-FABF-4A8D-97EC-CD5A582CFE09}"/>
              </a:ext>
            </a:extLst>
          </p:cNvPr>
          <p:cNvSpPr/>
          <p:nvPr/>
        </p:nvSpPr>
        <p:spPr>
          <a:xfrm>
            <a:off x="312071" y="8391963"/>
            <a:ext cx="3186706" cy="12469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pic>
        <p:nvPicPr>
          <p:cNvPr id="9226" name="Picture 10" descr="5bef35e9-d77b-454c-a9ff-16eae55ba91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4" t="2367" r="224" b="5440"/>
          <a:stretch/>
        </p:blipFill>
        <p:spPr bwMode="auto">
          <a:xfrm>
            <a:off x="344992" y="8456846"/>
            <a:ext cx="1192528" cy="114237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ector recto 35">
            <a:extLst>
              <a:ext uri="{FF2B5EF4-FFF2-40B4-BE49-F238E27FC236}">
                <a16:creationId xmlns:a16="http://schemas.microsoft.com/office/drawing/2014/main" xmlns="" id="{4AEA6A6F-978E-4803-AC70-A37026F49968}"/>
              </a:ext>
            </a:extLst>
          </p:cNvPr>
          <p:cNvCxnSpPr/>
          <p:nvPr/>
        </p:nvCxnSpPr>
        <p:spPr>
          <a:xfrm>
            <a:off x="289622" y="9692777"/>
            <a:ext cx="7193154" cy="0"/>
          </a:xfrm>
          <a:prstGeom prst="line">
            <a:avLst/>
          </a:prstGeom>
          <a:ln w="19050">
            <a:solidFill>
              <a:srgbClr val="46423F"/>
            </a:solidFill>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xmlns="" id="{2E5C3CB9-45CF-4E48-8A15-FEC82DDE4D69}"/>
              </a:ext>
            </a:extLst>
          </p:cNvPr>
          <p:cNvSpPr txBox="1"/>
          <p:nvPr/>
        </p:nvSpPr>
        <p:spPr>
          <a:xfrm>
            <a:off x="3414736" y="3788323"/>
            <a:ext cx="1539081" cy="1569660"/>
          </a:xfrm>
          <a:prstGeom prst="rect">
            <a:avLst/>
          </a:prstGeom>
          <a:noFill/>
          <a:ln>
            <a:noFill/>
          </a:ln>
        </p:spPr>
        <p:txBody>
          <a:bodyPr wrap="square">
            <a:spAutoFit/>
          </a:bodyPr>
          <a:lstStyle/>
          <a:p>
            <a:pPr algn="just"/>
            <a:r>
              <a:rPr lang="es-MX" sz="1200" dirty="0"/>
              <a:t> ya que sólo hay una sesión </a:t>
            </a:r>
            <a:r>
              <a:rPr lang="es-MX" sz="1200" dirty="0" smtClean="0"/>
              <a:t>de</a:t>
            </a:r>
          </a:p>
          <a:p>
            <a:pPr algn="just"/>
            <a:r>
              <a:rPr lang="es-MX" sz="1200" dirty="0" smtClean="0"/>
              <a:t> </a:t>
            </a:r>
            <a:r>
              <a:rPr lang="es-MX" sz="1200" dirty="0"/>
              <a:t>entrenamientos para poner a punto </a:t>
            </a:r>
            <a:r>
              <a:rPr lang="es-MX" sz="1200" dirty="0" smtClean="0"/>
              <a:t>el</a:t>
            </a:r>
          </a:p>
          <a:p>
            <a:pPr algn="just"/>
            <a:r>
              <a:rPr lang="es-MX" sz="1200" dirty="0" smtClean="0"/>
              <a:t>coche </a:t>
            </a:r>
            <a:r>
              <a:rPr lang="es-MX" sz="1200" dirty="0"/>
              <a:t>antes de </a:t>
            </a:r>
            <a:r>
              <a:rPr lang="es-MX" sz="1200" dirty="0" smtClean="0"/>
              <a:t>la</a:t>
            </a:r>
          </a:p>
          <a:p>
            <a:pPr algn="just"/>
            <a:r>
              <a:rPr lang="es-MX" sz="1200" dirty="0" smtClean="0"/>
              <a:t>carrera</a:t>
            </a:r>
            <a:r>
              <a:rPr lang="es-MX" sz="1200" dirty="0"/>
              <a:t>, pero ahí es donde entra en juego el trabajo </a:t>
            </a:r>
            <a:r>
              <a:rPr lang="es-MX" sz="1200" dirty="0" smtClean="0"/>
              <a:t>en equipo</a:t>
            </a:r>
            <a:r>
              <a:rPr lang="es-MX" sz="1200" b="1" dirty="0" smtClean="0"/>
              <a:t>.</a:t>
            </a:r>
            <a:endParaRPr lang="es-EC" sz="1200" dirty="0"/>
          </a:p>
        </p:txBody>
      </p:sp>
      <p:sp>
        <p:nvSpPr>
          <p:cNvPr id="39" name="CuadroTexto 38">
            <a:extLst>
              <a:ext uri="{FF2B5EF4-FFF2-40B4-BE49-F238E27FC236}">
                <a16:creationId xmlns:a16="http://schemas.microsoft.com/office/drawing/2014/main" xmlns="" id="{2E5C3CB9-45CF-4E48-8A15-FEC82DDE4D69}"/>
              </a:ext>
            </a:extLst>
          </p:cNvPr>
          <p:cNvSpPr txBox="1"/>
          <p:nvPr/>
        </p:nvSpPr>
        <p:spPr>
          <a:xfrm>
            <a:off x="1645843" y="8441773"/>
            <a:ext cx="1637076" cy="830997"/>
          </a:xfrm>
          <a:prstGeom prst="rect">
            <a:avLst/>
          </a:prstGeom>
          <a:noFill/>
          <a:ln>
            <a:noFill/>
          </a:ln>
        </p:spPr>
        <p:txBody>
          <a:bodyPr wrap="square">
            <a:spAutoFit/>
          </a:bodyPr>
          <a:lstStyle/>
          <a:p>
            <a:pPr algn="just"/>
            <a:r>
              <a:rPr lang="es-ES" sz="1600" dirty="0" smtClean="0"/>
              <a:t>𝓐𝓻𝓽𝓮 </a:t>
            </a:r>
            <a:r>
              <a:rPr lang="es-ES" sz="1600" dirty="0"/>
              <a:t>𝓺𝓾𝓮 𝓽𝓮 𝓪𝓬𝓸𝓶𝓹𝓪ñ</a:t>
            </a:r>
            <a:r>
              <a:rPr lang="es-ES" sz="1600" dirty="0" smtClean="0"/>
              <a:t>𝓪</a:t>
            </a:r>
          </a:p>
          <a:p>
            <a:pPr algn="just"/>
            <a:r>
              <a:rPr lang="es-ES" sz="1600" dirty="0" smtClean="0"/>
              <a:t> 𝓼𝓲𝓮𝓶𝓹𝓻𝓮</a:t>
            </a:r>
            <a:endParaRPr lang="es-EC" sz="1600" dirty="0"/>
          </a:p>
        </p:txBody>
      </p:sp>
      <p:pic>
        <p:nvPicPr>
          <p:cNvPr id="9217" name="Imagen 9216"/>
          <p:cNvPicPr>
            <a:picLocks noChangeAspect="1"/>
          </p:cNvPicPr>
          <p:nvPr/>
        </p:nvPicPr>
        <p:blipFill rotWithShape="1">
          <a:blip r:embed="rId5"/>
          <a:srcRect l="10954" t="81641" r="11543" b="3802"/>
          <a:stretch/>
        </p:blipFill>
        <p:spPr>
          <a:xfrm>
            <a:off x="1905424" y="9276911"/>
            <a:ext cx="1071210" cy="1965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CuadroTexto 40">
            <a:extLst>
              <a:ext uri="{FF2B5EF4-FFF2-40B4-BE49-F238E27FC236}">
                <a16:creationId xmlns:a16="http://schemas.microsoft.com/office/drawing/2014/main" xmlns="" id="{0704D974-B09C-44F1-814A-8F8C77C5486A}"/>
              </a:ext>
            </a:extLst>
          </p:cNvPr>
          <p:cNvSpPr txBox="1"/>
          <p:nvPr/>
        </p:nvSpPr>
        <p:spPr>
          <a:xfrm>
            <a:off x="136709" y="3114712"/>
            <a:ext cx="5198411" cy="646331"/>
          </a:xfrm>
          <a:prstGeom prst="rect">
            <a:avLst/>
          </a:prstGeom>
          <a:noFill/>
        </p:spPr>
        <p:txBody>
          <a:bodyPr wrap="square" rtlCol="0">
            <a:spAutoFit/>
          </a:bodyPr>
          <a:lstStyle/>
          <a:p>
            <a:pPr algn="ctr"/>
            <a:r>
              <a:rPr lang="es-CO" sz="3600" dirty="0" smtClean="0">
                <a:solidFill>
                  <a:schemeClr val="accent1">
                    <a:lumMod val="75000"/>
                  </a:schemeClr>
                </a:solidFill>
                <a:latin typeface="Sanchez Regular" panose="02000000000000000000" pitchFamily="50" charset="0"/>
              </a:rPr>
              <a:t>Red Bull reestructura</a:t>
            </a:r>
            <a:endParaRPr lang="es-EC" sz="36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9232" name="Picture 16" descr="Imagen de Story Pi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760" b="15059"/>
          <a:stretch/>
        </p:blipFill>
        <p:spPr bwMode="auto">
          <a:xfrm>
            <a:off x="5335120" y="2999756"/>
            <a:ext cx="2113430" cy="2672444"/>
          </a:xfrm>
          <a:prstGeom prst="rect">
            <a:avLst/>
          </a:prstGeom>
          <a:noFill/>
          <a:extLst>
            <a:ext uri="{909E8E84-426E-40DD-AFC4-6F175D3DCCD1}">
              <a14:hiddenFill xmlns:a14="http://schemas.microsoft.com/office/drawing/2010/main">
                <a:solidFill>
                  <a:srgbClr val="FFFFFF"/>
                </a:solidFill>
              </a14:hiddenFill>
            </a:ext>
          </a:extLst>
        </p:spPr>
      </p:pic>
      <p:sp>
        <p:nvSpPr>
          <p:cNvPr id="44" name="CuadroTexto 43">
            <a:extLst>
              <a:ext uri="{FF2B5EF4-FFF2-40B4-BE49-F238E27FC236}">
                <a16:creationId xmlns:a16="http://schemas.microsoft.com/office/drawing/2014/main" xmlns="" id="{2E5C3CB9-45CF-4E48-8A15-FEC82DDE4D69}"/>
              </a:ext>
            </a:extLst>
          </p:cNvPr>
          <p:cNvSpPr txBox="1"/>
          <p:nvPr/>
        </p:nvSpPr>
        <p:spPr>
          <a:xfrm>
            <a:off x="3767024" y="7760383"/>
            <a:ext cx="1699279" cy="1754326"/>
          </a:xfrm>
          <a:prstGeom prst="rect">
            <a:avLst/>
          </a:prstGeom>
          <a:noFill/>
          <a:ln>
            <a:noFill/>
          </a:ln>
        </p:spPr>
        <p:txBody>
          <a:bodyPr wrap="square">
            <a:spAutoFit/>
          </a:bodyPr>
          <a:lstStyle/>
          <a:p>
            <a:pPr algn="just"/>
            <a:r>
              <a:rPr lang="es-MX" sz="1200" dirty="0"/>
              <a:t>El astro argentino se mantiene como el principal motor de la albiceleste, a la cual lideró al marcar un triplete para superar 6-0 a Bolivia en el estadio Monumental de Buenos Aires.</a:t>
            </a:r>
            <a:endParaRPr lang="es-EC" sz="1200" dirty="0"/>
          </a:p>
        </p:txBody>
      </p:sp>
      <p:pic>
        <p:nvPicPr>
          <p:cNvPr id="9218" name="Imagen 9217"/>
          <p:cNvPicPr>
            <a:picLocks noChangeAspect="1"/>
          </p:cNvPicPr>
          <p:nvPr/>
        </p:nvPicPr>
        <p:blipFill>
          <a:blip r:embed="rId7"/>
          <a:stretch>
            <a:fillRect/>
          </a:stretch>
        </p:blipFill>
        <p:spPr>
          <a:xfrm>
            <a:off x="5725884" y="7503791"/>
            <a:ext cx="1756892" cy="1969628"/>
          </a:xfrm>
          <a:prstGeom prst="rect">
            <a:avLst/>
          </a:prstGeom>
        </p:spPr>
      </p:pic>
    </p:spTree>
    <p:extLst>
      <p:ext uri="{BB962C8B-B14F-4D97-AF65-F5344CB8AC3E}">
        <p14:creationId xmlns:p14="http://schemas.microsoft.com/office/powerpoint/2010/main" val="371451259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934</TotalTime>
  <Words>2662</Words>
  <Application>Microsoft Office PowerPoint</Application>
  <PresentationFormat>Personalizado</PresentationFormat>
  <Paragraphs>245</Paragraphs>
  <Slides>17</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17</vt:i4>
      </vt:variant>
    </vt:vector>
  </HeadingPairs>
  <TitlesOfParts>
    <vt:vector size="30" baseType="lpstr">
      <vt:lpstr>Calibri Light</vt:lpstr>
      <vt:lpstr>Calibri</vt:lpstr>
      <vt:lpstr>Elephant</vt:lpstr>
      <vt:lpstr>Bahnschrift SemiCondensed</vt:lpstr>
      <vt:lpstr>Arial</vt:lpstr>
      <vt:lpstr>Times New Roman</vt:lpstr>
      <vt:lpstr>Bahnschrift SemiBold</vt:lpstr>
      <vt:lpstr>Berlin Sans FB Demi</vt:lpstr>
      <vt:lpstr>Bills Mafia</vt:lpstr>
      <vt:lpstr>Amasis MT Pro Black</vt:lpstr>
      <vt:lpstr>Sanchez Regular</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Sarah Villegas Ayala</dc:creator>
  <cp:lastModifiedBy>Cuenta Microsoft</cp:lastModifiedBy>
  <cp:revision>87</cp:revision>
  <dcterms:created xsi:type="dcterms:W3CDTF">2021-05-08T22:13:27Z</dcterms:created>
  <dcterms:modified xsi:type="dcterms:W3CDTF">2024-10-17T02:17:11Z</dcterms:modified>
</cp:coreProperties>
</file>